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notesMasterIdLst>
    <p:notesMasterId r:id="rId41"/>
  </p:notesMasterIdLst>
  <p:sldIdLst>
    <p:sldId id="256" r:id="rId2"/>
    <p:sldId id="258" r:id="rId3"/>
    <p:sldId id="261" r:id="rId4"/>
    <p:sldId id="259" r:id="rId5"/>
    <p:sldId id="260" r:id="rId6"/>
    <p:sldId id="269" r:id="rId7"/>
    <p:sldId id="288" r:id="rId8"/>
    <p:sldId id="262" r:id="rId9"/>
    <p:sldId id="263" r:id="rId10"/>
    <p:sldId id="264" r:id="rId11"/>
    <p:sldId id="265" r:id="rId12"/>
    <p:sldId id="266" r:id="rId13"/>
    <p:sldId id="267" r:id="rId14"/>
    <p:sldId id="270" r:id="rId15"/>
    <p:sldId id="271" r:id="rId16"/>
    <p:sldId id="287" r:id="rId17"/>
    <p:sldId id="272" r:id="rId18"/>
    <p:sldId id="273" r:id="rId19"/>
    <p:sldId id="274" r:id="rId20"/>
    <p:sldId id="275" r:id="rId21"/>
    <p:sldId id="276" r:id="rId22"/>
    <p:sldId id="277" r:id="rId23"/>
    <p:sldId id="278" r:id="rId24"/>
    <p:sldId id="279" r:id="rId25"/>
    <p:sldId id="280" r:id="rId26"/>
    <p:sldId id="283" r:id="rId27"/>
    <p:sldId id="284" r:id="rId28"/>
    <p:sldId id="289" r:id="rId29"/>
    <p:sldId id="290" r:id="rId30"/>
    <p:sldId id="291" r:id="rId31"/>
    <p:sldId id="292" r:id="rId32"/>
    <p:sldId id="293" r:id="rId33"/>
    <p:sldId id="294" r:id="rId34"/>
    <p:sldId id="295" r:id="rId35"/>
    <p:sldId id="296" r:id="rId36"/>
    <p:sldId id="297" r:id="rId37"/>
    <p:sldId id="298" r:id="rId38"/>
    <p:sldId id="286" r:id="rId39"/>
    <p:sldId id="28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2333135-A0DD-4C12-885F-FAC4222403DD}" type="datetimeFigureOut">
              <a:rPr lang="fa-IR" smtClean="0"/>
              <a:t>1446/02/21</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7605439-80C3-4F6D-815D-A85CE58F0753}" type="slidenum">
              <a:rPr lang="fa-IR" smtClean="0"/>
              <a:t>‹#›</a:t>
            </a:fld>
            <a:endParaRPr lang="fa-IR"/>
          </a:p>
        </p:txBody>
      </p:sp>
    </p:spTree>
    <p:extLst>
      <p:ext uri="{BB962C8B-B14F-4D97-AF65-F5344CB8AC3E}">
        <p14:creationId xmlns:p14="http://schemas.microsoft.com/office/powerpoint/2010/main" val="143750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D733143-D51F-44C5-967A-8DC234CE8FE4}" type="datetime8">
              <a:rPr lang="ar-IQ" smtClean="0"/>
              <a:t>26 آب، 24</a:t>
            </a:fld>
            <a:endParaRPr lang="ar-IQ"/>
          </a:p>
        </p:txBody>
      </p:sp>
      <p:sp>
        <p:nvSpPr>
          <p:cNvPr id="5" name="Footer Placeholder 4"/>
          <p:cNvSpPr>
            <a:spLocks noGrp="1"/>
          </p:cNvSpPr>
          <p:nvPr>
            <p:ph type="ftr" sz="quarter" idx="11"/>
          </p:nvPr>
        </p:nvSpPr>
        <p:spPr>
          <a:xfrm>
            <a:off x="1921934" y="5054602"/>
            <a:ext cx="4064860" cy="279400"/>
          </a:xfrm>
        </p:spPr>
        <p:txBody>
          <a:bodyPr/>
          <a:lstStyle/>
          <a:p>
            <a:endParaRPr lang="ar-IQ"/>
          </a:p>
        </p:txBody>
      </p:sp>
      <p:sp>
        <p:nvSpPr>
          <p:cNvPr id="6" name="Slide Number Placeholder 5"/>
          <p:cNvSpPr>
            <a:spLocks noGrp="1"/>
          </p:cNvSpPr>
          <p:nvPr>
            <p:ph type="sldNum" sz="quarter" idx="12"/>
          </p:nvPr>
        </p:nvSpPr>
        <p:spPr>
          <a:xfrm>
            <a:off x="6817317" y="5054602"/>
            <a:ext cx="413483" cy="279400"/>
          </a:xfrm>
        </p:spPr>
        <p:txBody>
          <a:bodyPr/>
          <a:lstStyle/>
          <a:p>
            <a:fld id="{46E5D907-F39F-4740-A185-B892D8DE0C7A}" type="slidenum">
              <a:rPr lang="ar-IQ" smtClean="0"/>
              <a:pPr/>
              <a:t>‹#›</a:t>
            </a:fld>
            <a:endParaRPr lang="ar-IQ"/>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080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DEE5B-C679-4019-988B-A23E98496278}" type="datetime8">
              <a:rPr lang="ar-IQ" smtClean="0"/>
              <a:t>26 آب، 24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E5D907-F39F-4740-A185-B892D8DE0C7A}" type="slidenum">
              <a:rPr lang="ar-IQ" smtClean="0"/>
              <a:pPr/>
              <a:t>‹#›</a:t>
            </a:fld>
            <a:endParaRPr lang="ar-IQ"/>
          </a:p>
        </p:txBody>
      </p:sp>
    </p:spTree>
    <p:extLst>
      <p:ext uri="{BB962C8B-B14F-4D97-AF65-F5344CB8AC3E}">
        <p14:creationId xmlns:p14="http://schemas.microsoft.com/office/powerpoint/2010/main" val="389399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DFE2D3-7F2B-4BBF-A0AF-39831BC04A1E}"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561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C13C9-FE04-4019-A0A5-9C801AFBFF8E}"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07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316AD8-0D01-41AC-8EEB-4F357CB842D1}"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spTree>
    <p:extLst>
      <p:ext uri="{BB962C8B-B14F-4D97-AF65-F5344CB8AC3E}">
        <p14:creationId xmlns:p14="http://schemas.microsoft.com/office/powerpoint/2010/main" val="245125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D3A7FB-F241-45A3-866A-70646862DDDA}"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32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EC92A-E32E-4FC8-9240-8E91BA2E3779}"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501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DB60E-A373-4398-8E37-45F9D2D27992}"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132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54A7B-85E6-4E65-88EA-F9B9153E70C7}"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85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708D2-989C-48D4-85E1-1FE4DA39F612}"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spTree>
    <p:extLst>
      <p:ext uri="{BB962C8B-B14F-4D97-AF65-F5344CB8AC3E}">
        <p14:creationId xmlns:p14="http://schemas.microsoft.com/office/powerpoint/2010/main" val="273602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B8AB2-59DF-4615-BA9E-3F8876BA6016}" type="datetime8">
              <a:rPr lang="ar-IQ" smtClean="0"/>
              <a:t>26 آب، 24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96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C14F0B-4533-4965-849D-526509FA88B0}" type="datetime8">
              <a:rPr lang="ar-IQ" smtClean="0"/>
              <a:t>26 آب، 24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E5D907-F39F-4740-A185-B892D8DE0C7A}" type="slidenum">
              <a:rPr lang="ar-IQ" smtClean="0"/>
              <a:pPr/>
              <a:t>‹#›</a:t>
            </a:fld>
            <a:endParaRPr lang="ar-IQ"/>
          </a:p>
        </p:txBody>
      </p:sp>
    </p:spTree>
    <p:extLst>
      <p:ext uri="{BB962C8B-B14F-4D97-AF65-F5344CB8AC3E}">
        <p14:creationId xmlns:p14="http://schemas.microsoft.com/office/powerpoint/2010/main" val="410657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73593-EFDC-43C7-9B29-BD3D51C2FF8F}" type="datetime8">
              <a:rPr lang="ar-IQ" smtClean="0"/>
              <a:t>26 آب، 24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6E5D907-F39F-4740-A185-B892D8DE0C7A}" type="slidenum">
              <a:rPr lang="ar-IQ" smtClean="0"/>
              <a:pPr/>
              <a:t>‹#›</a:t>
            </a:fld>
            <a:endParaRPr lang="ar-IQ"/>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83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635DA7-FD41-4E9A-BE57-93D3BB28AF76}" type="datetime8">
              <a:rPr lang="ar-IQ" smtClean="0"/>
              <a:t>26 آب، 24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6E5D907-F39F-4740-A185-B892D8DE0C7A}" type="slidenum">
              <a:rPr lang="ar-IQ" smtClean="0"/>
              <a:pPr/>
              <a:t>‹#›</a:t>
            </a:fld>
            <a:endParaRPr lang="ar-IQ"/>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02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6090A-6BA3-4D80-8F1F-E675139A5773}" type="datetime8">
              <a:rPr lang="ar-IQ" smtClean="0"/>
              <a:t>26 آب، 24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6E5D907-F39F-4740-A185-B892D8DE0C7A}" type="slidenum">
              <a:rPr lang="ar-IQ" smtClean="0"/>
              <a:pPr/>
              <a:t>‹#›</a:t>
            </a:fld>
            <a:endParaRPr lang="ar-IQ"/>
          </a:p>
        </p:txBody>
      </p:sp>
    </p:spTree>
    <p:extLst>
      <p:ext uri="{BB962C8B-B14F-4D97-AF65-F5344CB8AC3E}">
        <p14:creationId xmlns:p14="http://schemas.microsoft.com/office/powerpoint/2010/main" val="300827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392A3-566E-4FDC-89C8-5105B3284659}" type="datetime8">
              <a:rPr lang="ar-IQ" smtClean="0"/>
              <a:t>26 آب، 24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E5D907-F39F-4740-A185-B892D8DE0C7A}" type="slidenum">
              <a:rPr lang="ar-IQ" smtClean="0"/>
              <a:pPr/>
              <a:t>‹#›</a:t>
            </a:fld>
            <a:endParaRPr lang="ar-IQ"/>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4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1B283-6D11-4988-B4CB-2E390BE10AC0}" type="datetime8">
              <a:rPr lang="ar-IQ" smtClean="0"/>
              <a:t>26 آب، 24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E5D907-F39F-4740-A185-B892D8DE0C7A}" type="slidenum">
              <a:rPr lang="ar-IQ" smtClean="0"/>
              <a:pPr/>
              <a:t>‹#›</a:t>
            </a:fld>
            <a:endParaRPr lang="ar-IQ"/>
          </a:p>
        </p:txBody>
      </p:sp>
    </p:spTree>
    <p:extLst>
      <p:ext uri="{BB962C8B-B14F-4D97-AF65-F5344CB8AC3E}">
        <p14:creationId xmlns:p14="http://schemas.microsoft.com/office/powerpoint/2010/main" val="219245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9597CF-096D-4E81-9F05-7F79ECD10766}" type="datetime8">
              <a:rPr lang="ar-IQ" smtClean="0"/>
              <a:t>26 آب، 24</a:t>
            </a:fld>
            <a:endParaRPr lang="ar-IQ"/>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E5D907-F39F-4740-A185-B892D8DE0C7A}" type="slidenum">
              <a:rPr lang="ar-IQ" smtClean="0"/>
              <a:pPr/>
              <a:t>‹#›</a:t>
            </a:fld>
            <a:endParaRPr lang="ar-IQ"/>
          </a:p>
        </p:txBody>
      </p:sp>
    </p:spTree>
    <p:extLst>
      <p:ext uri="{BB962C8B-B14F-4D97-AF65-F5344CB8AC3E}">
        <p14:creationId xmlns:p14="http://schemas.microsoft.com/office/powerpoint/2010/main" val="3500770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en-US" sz="4400" b="1" i="0" u="none" strike="noStrike" baseline="0" dirty="0">
                <a:solidFill>
                  <a:srgbClr val="568DD2"/>
                </a:solidFill>
                <a:latin typeface="f30"/>
                <a:cs typeface="+mn-cs"/>
              </a:rPr>
              <a:t>Antepartum Fetal Assessment</a:t>
            </a:r>
            <a:endParaRPr lang="ar-IQ" sz="9600" b="1" dirty="0">
              <a:cs typeface="+mn-cs"/>
            </a:endParaRPr>
          </a:p>
        </p:txBody>
      </p:sp>
      <p:sp>
        <p:nvSpPr>
          <p:cNvPr id="3" name="عنوان فرعي 2"/>
          <p:cNvSpPr>
            <a:spLocks noGrp="1"/>
          </p:cNvSpPr>
          <p:nvPr>
            <p:ph type="subTitle" idx="1"/>
          </p:nvPr>
        </p:nvSpPr>
        <p:spPr/>
        <p:txBody>
          <a:bodyPr>
            <a:normAutofit lnSpcReduction="10000"/>
          </a:bodyPr>
          <a:lstStyle/>
          <a:p>
            <a:r>
              <a:rPr lang="en-US" sz="700" b="1" dirty="0"/>
              <a:t> </a:t>
            </a:r>
            <a:endParaRPr lang="en-US" sz="700" dirty="0"/>
          </a:p>
          <a:p>
            <a:r>
              <a:rPr lang="en-US" sz="3600" b="1" dirty="0"/>
              <a:t>Dr. </a:t>
            </a:r>
            <a:r>
              <a:rPr lang="en-US" sz="3600" b="1" dirty="0" err="1"/>
              <a:t>Mahboobe</a:t>
            </a:r>
            <a:r>
              <a:rPr lang="en-US" sz="3600" b="1" dirty="0"/>
              <a:t> Sadat Miri</a:t>
            </a:r>
          </a:p>
          <a:p>
            <a:r>
              <a:rPr lang="en-US" sz="2200" b="1" dirty="0"/>
              <a:t>Faculty member of </a:t>
            </a:r>
            <a:r>
              <a:rPr lang="en-US" sz="2200" b="1" dirty="0" err="1"/>
              <a:t>Kamali</a:t>
            </a:r>
            <a:r>
              <a:rPr lang="en-US" sz="2200" b="1" dirty="0"/>
              <a:t> Hospital</a:t>
            </a:r>
            <a:endParaRPr lang="ar-IQ" sz="200" dirty="0"/>
          </a:p>
        </p:txBody>
      </p:sp>
      <p:sp>
        <p:nvSpPr>
          <p:cNvPr id="4" name="Slide Number Placeholder 3">
            <a:extLst>
              <a:ext uri="{FF2B5EF4-FFF2-40B4-BE49-F238E27FC236}">
                <a16:creationId xmlns:a16="http://schemas.microsoft.com/office/drawing/2014/main" xmlns="" id="{C1A63ED5-B653-40A1-5C90-531B75C71BB2}"/>
              </a:ext>
            </a:extLst>
          </p:cNvPr>
          <p:cNvSpPr>
            <a:spLocks noGrp="1"/>
          </p:cNvSpPr>
          <p:nvPr>
            <p:ph type="sldNum" sz="quarter" idx="12"/>
          </p:nvPr>
        </p:nvSpPr>
        <p:spPr/>
        <p:txBody>
          <a:bodyPr/>
          <a:lstStyle/>
          <a:p>
            <a:fld id="{46E5D907-F39F-4740-A185-B892D8DE0C7A}" type="slidenum">
              <a:rPr lang="ar-IQ" smtClean="0"/>
              <a:pPr/>
              <a:t>1</a:t>
            </a:fld>
            <a:endParaRPr lang="ar-IQ"/>
          </a:p>
        </p:txBody>
      </p:sp>
      <p:sp>
        <p:nvSpPr>
          <p:cNvPr id="5" name="TextBox 4">
            <a:extLst>
              <a:ext uri="{FF2B5EF4-FFF2-40B4-BE49-F238E27FC236}">
                <a16:creationId xmlns:a16="http://schemas.microsoft.com/office/drawing/2014/main" xmlns="" id="{589BBE12-63DA-513C-424B-8F5A05CB6972}"/>
              </a:ext>
            </a:extLst>
          </p:cNvPr>
          <p:cNvSpPr txBox="1"/>
          <p:nvPr/>
        </p:nvSpPr>
        <p:spPr>
          <a:xfrm>
            <a:off x="3491880" y="1558470"/>
            <a:ext cx="2160240" cy="338554"/>
          </a:xfrm>
          <a:prstGeom prst="rect">
            <a:avLst/>
          </a:prstGeom>
          <a:noFill/>
        </p:spPr>
        <p:txBody>
          <a:bodyPr wrap="square" rtlCol="1">
            <a:spAutoFit/>
          </a:bodyPr>
          <a:lstStyle/>
          <a:p>
            <a:r>
              <a:rPr lang="en-US" sz="1600" dirty="0"/>
              <a:t>In the name of God</a:t>
            </a:r>
            <a:endParaRPr lang="fa-IR" sz="1600" dirty="0"/>
          </a:p>
        </p:txBody>
      </p:sp>
      <p:sp>
        <p:nvSpPr>
          <p:cNvPr id="6" name="TextBox 5">
            <a:extLst>
              <a:ext uri="{FF2B5EF4-FFF2-40B4-BE49-F238E27FC236}">
                <a16:creationId xmlns:a16="http://schemas.microsoft.com/office/drawing/2014/main" xmlns="" id="{C59A23B4-23C6-1513-6508-E8AA797D9919}"/>
              </a:ext>
            </a:extLst>
          </p:cNvPr>
          <p:cNvSpPr txBox="1"/>
          <p:nvPr/>
        </p:nvSpPr>
        <p:spPr>
          <a:xfrm>
            <a:off x="3788296" y="5034662"/>
            <a:ext cx="1359768" cy="338554"/>
          </a:xfrm>
          <a:prstGeom prst="rect">
            <a:avLst/>
          </a:prstGeom>
          <a:noFill/>
        </p:spPr>
        <p:txBody>
          <a:bodyPr wrap="square" rtlCol="1">
            <a:spAutoFit/>
          </a:bodyPr>
          <a:lstStyle/>
          <a:p>
            <a:r>
              <a:rPr lang="en-US" sz="1600" dirty="0"/>
              <a:t>Summer 2024</a:t>
            </a:r>
            <a:endParaRPr lang="fa-IR" sz="1600" dirty="0"/>
          </a:p>
        </p:txBody>
      </p:sp>
    </p:spTree>
    <p:extLst>
      <p:ext uri="{BB962C8B-B14F-4D97-AF65-F5344CB8AC3E}">
        <p14:creationId xmlns:p14="http://schemas.microsoft.com/office/powerpoint/2010/main" val="8199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Nonstress Test (NST) During Pregnanc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778396"/>
            <a:ext cx="6588224" cy="5301208"/>
          </a:xfrm>
          <a:prstGeom prst="rect">
            <a:avLst/>
          </a:prstGeom>
          <a:noFill/>
          <a:ln>
            <a:noFill/>
          </a:ln>
        </p:spPr>
      </p:pic>
      <p:sp>
        <p:nvSpPr>
          <p:cNvPr id="3" name="Slide Number Placeholder 2">
            <a:extLst>
              <a:ext uri="{FF2B5EF4-FFF2-40B4-BE49-F238E27FC236}">
                <a16:creationId xmlns:a16="http://schemas.microsoft.com/office/drawing/2014/main" xmlns="" id="{DB3D768D-D00B-D134-2EB7-54993FB6D236}"/>
              </a:ext>
            </a:extLst>
          </p:cNvPr>
          <p:cNvSpPr>
            <a:spLocks noGrp="1"/>
          </p:cNvSpPr>
          <p:nvPr>
            <p:ph type="sldNum" sz="quarter" idx="12"/>
          </p:nvPr>
        </p:nvSpPr>
        <p:spPr/>
        <p:txBody>
          <a:bodyPr/>
          <a:lstStyle/>
          <a:p>
            <a:fld id="{46E5D907-F39F-4740-A185-B892D8DE0C7A}" type="slidenum">
              <a:rPr lang="ar-IQ" smtClean="0"/>
              <a:pPr/>
              <a:t>10</a:t>
            </a:fld>
            <a:endParaRPr lang="ar-IQ"/>
          </a:p>
        </p:txBody>
      </p:sp>
    </p:spTree>
    <p:extLst>
      <p:ext uri="{BB962C8B-B14F-4D97-AF65-F5344CB8AC3E}">
        <p14:creationId xmlns:p14="http://schemas.microsoft.com/office/powerpoint/2010/main" val="226694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5837" y="716498"/>
            <a:ext cx="7040539" cy="5016758"/>
          </a:xfrm>
          <a:prstGeom prst="rect">
            <a:avLst/>
          </a:prstGeom>
        </p:spPr>
        <p:txBody>
          <a:bodyPr wrap="square">
            <a:spAutoFit/>
          </a:bodyPr>
          <a:lstStyle/>
          <a:p>
            <a:pPr algn="just" rtl="0"/>
            <a:r>
              <a:rPr lang="en-US" sz="3200" b="1" u="sng" dirty="0">
                <a:solidFill>
                  <a:srgbClr val="00B0F0"/>
                </a:solidFill>
              </a:rPr>
              <a:t>Results mean : </a:t>
            </a:r>
            <a:endParaRPr lang="en-US" sz="3200" b="1" dirty="0">
              <a:solidFill>
                <a:srgbClr val="00B0F0"/>
              </a:solidFill>
            </a:endParaRPr>
          </a:p>
          <a:p>
            <a:pPr algn="just" rtl="0"/>
            <a:r>
              <a:rPr lang="en-US" sz="2400" dirty="0"/>
              <a:t>    If two or more accelerations occur within a 20-minute period, the result is considered reactive or “reassuring.” A reactive result means that for now, it does not appear that there are any problems. A nonreactive result is one in which not enough accelerations are detected in a 40-minute period. It can mean several things. It may mean that the fetus was asleep during the test. If this happens, the test may last 40 more minutes, or the fetus may be stimulated to move with sound projected over the mother’s abdomen. A nonreactive result can occur if the woman has taken certain medications. It also can mean that the fetus is not getting enough oxygen.</a:t>
            </a:r>
          </a:p>
        </p:txBody>
      </p:sp>
      <p:sp>
        <p:nvSpPr>
          <p:cNvPr id="3" name="Slide Number Placeholder 2">
            <a:extLst>
              <a:ext uri="{FF2B5EF4-FFF2-40B4-BE49-F238E27FC236}">
                <a16:creationId xmlns:a16="http://schemas.microsoft.com/office/drawing/2014/main" xmlns="" id="{E50DB5A7-230E-8F75-5227-5AD9B048BC3F}"/>
              </a:ext>
            </a:extLst>
          </p:cNvPr>
          <p:cNvSpPr>
            <a:spLocks noGrp="1"/>
          </p:cNvSpPr>
          <p:nvPr>
            <p:ph type="sldNum" sz="quarter" idx="12"/>
          </p:nvPr>
        </p:nvSpPr>
        <p:spPr/>
        <p:txBody>
          <a:bodyPr/>
          <a:lstStyle/>
          <a:p>
            <a:fld id="{46E5D907-F39F-4740-A185-B892D8DE0C7A}" type="slidenum">
              <a:rPr lang="ar-IQ" smtClean="0"/>
              <a:pPr/>
              <a:t>11</a:t>
            </a:fld>
            <a:endParaRPr lang="ar-IQ"/>
          </a:p>
        </p:txBody>
      </p:sp>
    </p:spTree>
    <p:extLst>
      <p:ext uri="{BB962C8B-B14F-4D97-AF65-F5344CB8AC3E}">
        <p14:creationId xmlns:p14="http://schemas.microsoft.com/office/powerpoint/2010/main" val="278978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07714" y="980728"/>
            <a:ext cx="7328571" cy="4832092"/>
          </a:xfrm>
          <a:prstGeom prst="rect">
            <a:avLst/>
          </a:prstGeom>
        </p:spPr>
        <p:txBody>
          <a:bodyPr wrap="square">
            <a:spAutoFit/>
          </a:bodyPr>
          <a:lstStyle/>
          <a:p>
            <a:pPr lvl="0" algn="just" rtl="0"/>
            <a:r>
              <a:rPr lang="en-US" sz="2800" b="1" u="sng" dirty="0">
                <a:solidFill>
                  <a:srgbClr val="00B0F0"/>
                </a:solidFill>
              </a:rPr>
              <a:t>Biophysical profile</a:t>
            </a:r>
            <a:endParaRPr lang="en-US" sz="2800" b="1" dirty="0">
              <a:solidFill>
                <a:srgbClr val="00B0F0"/>
              </a:solidFill>
            </a:endParaRPr>
          </a:p>
          <a:p>
            <a:pPr algn="just" rtl="0"/>
            <a:r>
              <a:rPr lang="en-US" sz="2800" b="1" dirty="0">
                <a:solidFill>
                  <a:srgbClr val="FFFF00"/>
                </a:solidFill>
              </a:rPr>
              <a:t> </a:t>
            </a:r>
          </a:p>
          <a:p>
            <a:pPr algn="just"/>
            <a:r>
              <a:rPr lang="en-US" sz="2800" b="1" dirty="0"/>
              <a:t>A biophysical profile (BPP) may be done when results of other tests are non-reassuring. It uses a scoring system to evaluate fetal well-being in these five areas:</a:t>
            </a:r>
          </a:p>
          <a:p>
            <a:pPr marL="514350" lvl="0" indent="-514350" algn="just" rtl="0">
              <a:buFont typeface="+mj-lt"/>
              <a:buAutoNum type="arabicPeriod"/>
            </a:pPr>
            <a:r>
              <a:rPr lang="en-US" sz="2800" b="1" dirty="0">
                <a:solidFill>
                  <a:srgbClr val="00B0F0"/>
                </a:solidFill>
              </a:rPr>
              <a:t>Fetal heart rate</a:t>
            </a:r>
          </a:p>
          <a:p>
            <a:pPr marL="514350" lvl="0" indent="-514350" algn="just" rtl="0">
              <a:buFont typeface="+mj-lt"/>
              <a:buAutoNum type="arabicPeriod"/>
            </a:pPr>
            <a:r>
              <a:rPr lang="en-US" sz="2800" b="1" dirty="0">
                <a:solidFill>
                  <a:srgbClr val="00B0F0"/>
                </a:solidFill>
              </a:rPr>
              <a:t>Fetal breathing movements</a:t>
            </a:r>
          </a:p>
          <a:p>
            <a:pPr marL="514350" lvl="0" indent="-514350" algn="just" rtl="0">
              <a:buFont typeface="+mj-lt"/>
              <a:buAutoNum type="arabicPeriod"/>
            </a:pPr>
            <a:r>
              <a:rPr lang="en-US" sz="2800" b="1" dirty="0">
                <a:solidFill>
                  <a:srgbClr val="00B0F0"/>
                </a:solidFill>
              </a:rPr>
              <a:t>Fetal body movements</a:t>
            </a:r>
          </a:p>
          <a:p>
            <a:pPr marL="514350" lvl="0" indent="-514350" algn="just" rtl="0">
              <a:buFont typeface="+mj-lt"/>
              <a:buAutoNum type="arabicPeriod"/>
            </a:pPr>
            <a:r>
              <a:rPr lang="en-US" sz="2800" b="1" dirty="0">
                <a:solidFill>
                  <a:srgbClr val="00B0F0"/>
                </a:solidFill>
              </a:rPr>
              <a:t>Fetal muscle tone</a:t>
            </a:r>
          </a:p>
          <a:p>
            <a:pPr marL="514350" lvl="0" indent="-514350" algn="just" rtl="0">
              <a:buFont typeface="+mj-lt"/>
              <a:buAutoNum type="arabicPeriod"/>
            </a:pPr>
            <a:r>
              <a:rPr lang="en-US" sz="2800" b="1" dirty="0">
                <a:solidFill>
                  <a:srgbClr val="00B0F0"/>
                </a:solidFill>
              </a:rPr>
              <a:t>Amount of amniotic fluid</a:t>
            </a:r>
          </a:p>
        </p:txBody>
      </p:sp>
      <p:sp>
        <p:nvSpPr>
          <p:cNvPr id="3" name="Slide Number Placeholder 2">
            <a:extLst>
              <a:ext uri="{FF2B5EF4-FFF2-40B4-BE49-F238E27FC236}">
                <a16:creationId xmlns:a16="http://schemas.microsoft.com/office/drawing/2014/main" xmlns="" id="{A9E65707-42A0-2D17-A683-A908EB5B7935}"/>
              </a:ext>
            </a:extLst>
          </p:cNvPr>
          <p:cNvSpPr>
            <a:spLocks noGrp="1"/>
          </p:cNvSpPr>
          <p:nvPr>
            <p:ph type="sldNum" sz="quarter" idx="12"/>
          </p:nvPr>
        </p:nvSpPr>
        <p:spPr/>
        <p:txBody>
          <a:bodyPr/>
          <a:lstStyle/>
          <a:p>
            <a:fld id="{46E5D907-F39F-4740-A185-B892D8DE0C7A}" type="slidenum">
              <a:rPr lang="ar-IQ" smtClean="0"/>
              <a:pPr/>
              <a:t>12</a:t>
            </a:fld>
            <a:endParaRPr lang="ar-IQ"/>
          </a:p>
        </p:txBody>
      </p:sp>
    </p:spTree>
    <p:extLst>
      <p:ext uri="{BB962C8B-B14F-4D97-AF65-F5344CB8AC3E}">
        <p14:creationId xmlns:p14="http://schemas.microsoft.com/office/powerpoint/2010/main" val="308469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BE61974-5CB2-5AC6-6AD2-6CD0A5DC4A78}"/>
              </a:ext>
            </a:extLst>
          </p:cNvPr>
          <p:cNvPicPr>
            <a:picLocks noChangeAspect="1"/>
          </p:cNvPicPr>
          <p:nvPr/>
        </p:nvPicPr>
        <p:blipFill>
          <a:blip r:embed="rId2"/>
          <a:stretch>
            <a:fillRect/>
          </a:stretch>
        </p:blipFill>
        <p:spPr>
          <a:xfrm>
            <a:off x="474813" y="2204864"/>
            <a:ext cx="8194374" cy="2769185"/>
          </a:xfrm>
          <a:prstGeom prst="rect">
            <a:avLst/>
          </a:prstGeom>
        </p:spPr>
      </p:pic>
      <p:sp>
        <p:nvSpPr>
          <p:cNvPr id="5" name="Slide Number Placeholder 4">
            <a:extLst>
              <a:ext uri="{FF2B5EF4-FFF2-40B4-BE49-F238E27FC236}">
                <a16:creationId xmlns:a16="http://schemas.microsoft.com/office/drawing/2014/main" xmlns="" id="{E2E710D5-5E20-2706-2331-B16A4A8B8658}"/>
              </a:ext>
            </a:extLst>
          </p:cNvPr>
          <p:cNvSpPr>
            <a:spLocks noGrp="1"/>
          </p:cNvSpPr>
          <p:nvPr>
            <p:ph type="sldNum" sz="quarter" idx="12"/>
          </p:nvPr>
        </p:nvSpPr>
        <p:spPr/>
        <p:txBody>
          <a:bodyPr/>
          <a:lstStyle/>
          <a:p>
            <a:fld id="{46E5D907-F39F-4740-A185-B892D8DE0C7A}" type="slidenum">
              <a:rPr lang="ar-IQ" smtClean="0"/>
              <a:pPr/>
              <a:t>13</a:t>
            </a:fld>
            <a:endParaRPr lang="ar-IQ"/>
          </a:p>
        </p:txBody>
      </p:sp>
    </p:spTree>
    <p:extLst>
      <p:ext uri="{BB962C8B-B14F-4D97-AF65-F5344CB8AC3E}">
        <p14:creationId xmlns:p14="http://schemas.microsoft.com/office/powerpoint/2010/main" val="366158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80181EE-2D89-B1F9-C12E-0BF651040F4D}"/>
              </a:ext>
            </a:extLst>
          </p:cNvPr>
          <p:cNvPicPr>
            <a:picLocks noChangeAspect="1"/>
          </p:cNvPicPr>
          <p:nvPr/>
        </p:nvPicPr>
        <p:blipFill>
          <a:blip r:embed="rId2"/>
          <a:stretch>
            <a:fillRect/>
          </a:stretch>
        </p:blipFill>
        <p:spPr>
          <a:xfrm>
            <a:off x="665820" y="1163270"/>
            <a:ext cx="7812360" cy="4797263"/>
          </a:xfrm>
          <a:prstGeom prst="rect">
            <a:avLst/>
          </a:prstGeom>
        </p:spPr>
      </p:pic>
      <p:sp>
        <p:nvSpPr>
          <p:cNvPr id="5" name="Slide Number Placeholder 4">
            <a:extLst>
              <a:ext uri="{FF2B5EF4-FFF2-40B4-BE49-F238E27FC236}">
                <a16:creationId xmlns:a16="http://schemas.microsoft.com/office/drawing/2014/main" xmlns="" id="{370C31F9-2F82-D02B-971A-80F887030E36}"/>
              </a:ext>
            </a:extLst>
          </p:cNvPr>
          <p:cNvSpPr>
            <a:spLocks noGrp="1"/>
          </p:cNvSpPr>
          <p:nvPr>
            <p:ph type="sldNum" sz="quarter" idx="12"/>
          </p:nvPr>
        </p:nvSpPr>
        <p:spPr/>
        <p:txBody>
          <a:bodyPr/>
          <a:lstStyle/>
          <a:p>
            <a:fld id="{46E5D907-F39F-4740-A185-B892D8DE0C7A}" type="slidenum">
              <a:rPr lang="ar-IQ" smtClean="0"/>
              <a:pPr/>
              <a:t>14</a:t>
            </a:fld>
            <a:endParaRPr lang="ar-IQ"/>
          </a:p>
        </p:txBody>
      </p:sp>
    </p:spTree>
    <p:extLst>
      <p:ext uri="{BB962C8B-B14F-4D97-AF65-F5344CB8AC3E}">
        <p14:creationId xmlns:p14="http://schemas.microsoft.com/office/powerpoint/2010/main" val="155389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970850"/>
            <a:ext cx="7632848" cy="3970318"/>
          </a:xfrm>
          <a:prstGeom prst="rect">
            <a:avLst/>
          </a:prstGeom>
        </p:spPr>
        <p:txBody>
          <a:bodyPr wrap="square">
            <a:spAutoFit/>
          </a:bodyPr>
          <a:lstStyle/>
          <a:p>
            <a:pPr lvl="0" algn="just" rtl="0"/>
            <a:r>
              <a:rPr lang="en-US" sz="2800" b="1" u="sng" dirty="0"/>
              <a:t>Contraction stress test</a:t>
            </a:r>
            <a:endParaRPr lang="en-US" sz="2800" dirty="0"/>
          </a:p>
          <a:p>
            <a:pPr algn="just" rtl="0"/>
            <a:r>
              <a:rPr lang="en-US" sz="2800" dirty="0"/>
              <a:t>   A </a:t>
            </a:r>
            <a:r>
              <a:rPr lang="en-US" sz="2800" b="1" dirty="0"/>
              <a:t>contraction stress test</a:t>
            </a:r>
            <a:r>
              <a:rPr lang="en-US" sz="2800" dirty="0"/>
              <a:t> (CST) is performed near the end of pregnancy  (34 weeks' gestation) to determine how well the fetus will cope with the  contractions  of childbirth. The aim is to induce contractions and monitor the  fetus  to check for  heart rate  abnormalities using a cardiotocograph. A CST is one type of antenatal fetal surveillance technique.</a:t>
            </a:r>
          </a:p>
        </p:txBody>
      </p:sp>
      <p:sp>
        <p:nvSpPr>
          <p:cNvPr id="3" name="Slide Number Placeholder 2">
            <a:extLst>
              <a:ext uri="{FF2B5EF4-FFF2-40B4-BE49-F238E27FC236}">
                <a16:creationId xmlns:a16="http://schemas.microsoft.com/office/drawing/2014/main" xmlns="" id="{DD96BD17-0E58-2B22-59E9-924E985D1E9E}"/>
              </a:ext>
            </a:extLst>
          </p:cNvPr>
          <p:cNvSpPr>
            <a:spLocks noGrp="1"/>
          </p:cNvSpPr>
          <p:nvPr>
            <p:ph type="sldNum" sz="quarter" idx="12"/>
          </p:nvPr>
        </p:nvSpPr>
        <p:spPr/>
        <p:txBody>
          <a:bodyPr/>
          <a:lstStyle/>
          <a:p>
            <a:fld id="{46E5D907-F39F-4740-A185-B892D8DE0C7A}" type="slidenum">
              <a:rPr lang="ar-IQ" smtClean="0"/>
              <a:pPr/>
              <a:t>15</a:t>
            </a:fld>
            <a:endParaRPr lang="ar-IQ"/>
          </a:p>
        </p:txBody>
      </p:sp>
    </p:spTree>
    <p:extLst>
      <p:ext uri="{BB962C8B-B14F-4D97-AF65-F5344CB8AC3E}">
        <p14:creationId xmlns:p14="http://schemas.microsoft.com/office/powerpoint/2010/main" val="156394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E76DAB-192D-D664-201F-E84601FE30DD}"/>
              </a:ext>
            </a:extLst>
          </p:cNvPr>
          <p:cNvPicPr>
            <a:picLocks noChangeAspect="1"/>
          </p:cNvPicPr>
          <p:nvPr/>
        </p:nvPicPr>
        <p:blipFill>
          <a:blip r:embed="rId2"/>
          <a:stretch>
            <a:fillRect/>
          </a:stretch>
        </p:blipFill>
        <p:spPr>
          <a:xfrm>
            <a:off x="665820" y="2564904"/>
            <a:ext cx="7812360" cy="2109507"/>
          </a:xfrm>
          <a:prstGeom prst="rect">
            <a:avLst/>
          </a:prstGeom>
        </p:spPr>
      </p:pic>
      <p:sp>
        <p:nvSpPr>
          <p:cNvPr id="4" name="Slide Number Placeholder 3">
            <a:extLst>
              <a:ext uri="{FF2B5EF4-FFF2-40B4-BE49-F238E27FC236}">
                <a16:creationId xmlns:a16="http://schemas.microsoft.com/office/drawing/2014/main" xmlns="" id="{F215CDFC-DC28-82B9-1A0D-205D398604E3}"/>
              </a:ext>
            </a:extLst>
          </p:cNvPr>
          <p:cNvSpPr>
            <a:spLocks noGrp="1"/>
          </p:cNvSpPr>
          <p:nvPr>
            <p:ph type="sldNum" sz="quarter" idx="12"/>
          </p:nvPr>
        </p:nvSpPr>
        <p:spPr/>
        <p:txBody>
          <a:bodyPr/>
          <a:lstStyle/>
          <a:p>
            <a:fld id="{46E5D907-F39F-4740-A185-B892D8DE0C7A}" type="slidenum">
              <a:rPr lang="ar-IQ" smtClean="0"/>
              <a:pPr/>
              <a:t>16</a:t>
            </a:fld>
            <a:endParaRPr lang="ar-IQ"/>
          </a:p>
        </p:txBody>
      </p:sp>
    </p:spTree>
    <p:extLst>
      <p:ext uri="{BB962C8B-B14F-4D97-AF65-F5344CB8AC3E}">
        <p14:creationId xmlns:p14="http://schemas.microsoft.com/office/powerpoint/2010/main" val="111086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F459AA0-0E53-08A6-A4E5-B16E547596D7}"/>
              </a:ext>
            </a:extLst>
          </p:cNvPr>
          <p:cNvSpPr>
            <a:spLocks noGrp="1"/>
          </p:cNvSpPr>
          <p:nvPr>
            <p:ph type="sldNum" sz="quarter" idx="12"/>
          </p:nvPr>
        </p:nvSpPr>
        <p:spPr/>
        <p:txBody>
          <a:bodyPr/>
          <a:lstStyle/>
          <a:p>
            <a:fld id="{46E5D907-F39F-4740-A185-B892D8DE0C7A}" type="slidenum">
              <a:rPr lang="ar-IQ" smtClean="0"/>
              <a:pPr/>
              <a:t>17</a:t>
            </a:fld>
            <a:endParaRPr lang="ar-IQ"/>
          </a:p>
        </p:txBody>
      </p:sp>
      <p:pic>
        <p:nvPicPr>
          <p:cNvPr id="4" name="Picture 3">
            <a:extLst>
              <a:ext uri="{FF2B5EF4-FFF2-40B4-BE49-F238E27FC236}">
                <a16:creationId xmlns:a16="http://schemas.microsoft.com/office/drawing/2014/main" xmlns="" id="{2EB27E68-D4A6-5DB6-C718-1A24C7CF139B}"/>
              </a:ext>
            </a:extLst>
          </p:cNvPr>
          <p:cNvPicPr>
            <a:picLocks noChangeAspect="1"/>
          </p:cNvPicPr>
          <p:nvPr/>
        </p:nvPicPr>
        <p:blipFill>
          <a:blip r:embed="rId2"/>
          <a:stretch>
            <a:fillRect/>
          </a:stretch>
        </p:blipFill>
        <p:spPr>
          <a:xfrm>
            <a:off x="479884" y="2204864"/>
            <a:ext cx="8184232" cy="3231338"/>
          </a:xfrm>
          <a:prstGeom prst="rect">
            <a:avLst/>
          </a:prstGeom>
        </p:spPr>
      </p:pic>
      <p:sp>
        <p:nvSpPr>
          <p:cNvPr id="6" name="TextBox 5">
            <a:extLst>
              <a:ext uri="{FF2B5EF4-FFF2-40B4-BE49-F238E27FC236}">
                <a16:creationId xmlns:a16="http://schemas.microsoft.com/office/drawing/2014/main" xmlns="" id="{C2A1319C-67AD-1DDC-1280-F81DABC71BD4}"/>
              </a:ext>
            </a:extLst>
          </p:cNvPr>
          <p:cNvSpPr txBox="1"/>
          <p:nvPr/>
        </p:nvSpPr>
        <p:spPr>
          <a:xfrm>
            <a:off x="899592" y="836712"/>
            <a:ext cx="4579034" cy="584775"/>
          </a:xfrm>
          <a:prstGeom prst="rect">
            <a:avLst/>
          </a:prstGeom>
          <a:noFill/>
        </p:spPr>
        <p:txBody>
          <a:bodyPr wrap="square">
            <a:spAutoFit/>
          </a:bodyPr>
          <a:lstStyle/>
          <a:p>
            <a:r>
              <a:rPr lang="en-US" sz="3200" b="1" dirty="0"/>
              <a:t>Contraction Stress Test</a:t>
            </a:r>
            <a:endParaRPr lang="fa-IR" sz="3200" b="1" dirty="0"/>
          </a:p>
        </p:txBody>
      </p:sp>
    </p:spTree>
    <p:extLst>
      <p:ext uri="{BB962C8B-B14F-4D97-AF65-F5344CB8AC3E}">
        <p14:creationId xmlns:p14="http://schemas.microsoft.com/office/powerpoint/2010/main" val="352765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ontraction Stress Test in Pregnancy: Procedure, Risks &amp; How to Prep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784" y="650693"/>
            <a:ext cx="6804248" cy="5589240"/>
          </a:xfrm>
          <a:prstGeom prst="rect">
            <a:avLst/>
          </a:prstGeom>
          <a:noFill/>
          <a:ln>
            <a:noFill/>
          </a:ln>
        </p:spPr>
      </p:pic>
      <p:sp>
        <p:nvSpPr>
          <p:cNvPr id="3" name="Slide Number Placeholder 2">
            <a:extLst>
              <a:ext uri="{FF2B5EF4-FFF2-40B4-BE49-F238E27FC236}">
                <a16:creationId xmlns:a16="http://schemas.microsoft.com/office/drawing/2014/main" xmlns="" id="{45466B9D-5851-2261-5561-25650A3ADF78}"/>
              </a:ext>
            </a:extLst>
          </p:cNvPr>
          <p:cNvSpPr>
            <a:spLocks noGrp="1"/>
          </p:cNvSpPr>
          <p:nvPr>
            <p:ph type="sldNum" sz="quarter" idx="12"/>
          </p:nvPr>
        </p:nvSpPr>
        <p:spPr/>
        <p:txBody>
          <a:bodyPr/>
          <a:lstStyle/>
          <a:p>
            <a:fld id="{46E5D907-F39F-4740-A185-B892D8DE0C7A}" type="slidenum">
              <a:rPr lang="ar-IQ" smtClean="0"/>
              <a:pPr/>
              <a:t>18</a:t>
            </a:fld>
            <a:endParaRPr lang="ar-IQ"/>
          </a:p>
        </p:txBody>
      </p:sp>
    </p:spTree>
    <p:extLst>
      <p:ext uri="{BB962C8B-B14F-4D97-AF65-F5344CB8AC3E}">
        <p14:creationId xmlns:p14="http://schemas.microsoft.com/office/powerpoint/2010/main" val="25113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35596" y="908720"/>
            <a:ext cx="7272808" cy="4832092"/>
          </a:xfrm>
          <a:prstGeom prst="rect">
            <a:avLst/>
          </a:prstGeom>
        </p:spPr>
        <p:txBody>
          <a:bodyPr wrap="square">
            <a:spAutoFit/>
          </a:bodyPr>
          <a:lstStyle/>
          <a:p>
            <a:pPr algn="just" rtl="0"/>
            <a:r>
              <a:rPr lang="en-US" sz="2800" b="1" u="sng" dirty="0"/>
              <a:t>Uses </a:t>
            </a:r>
          </a:p>
          <a:p>
            <a:pPr algn="just" rtl="0"/>
            <a:endParaRPr lang="en-US" sz="2800" dirty="0"/>
          </a:p>
          <a:p>
            <a:pPr algn="just" rtl="0"/>
            <a:r>
              <a:rPr lang="en-US" sz="2800" b="1" dirty="0"/>
              <a:t>    </a:t>
            </a:r>
            <a:r>
              <a:rPr lang="en-US" sz="2800" dirty="0"/>
              <a:t>The CST is used for its high negative predictive value. A negative result is highly predictive of fetal wellbeing and tolerance of labor. The test has a poor positive predictive value with false-positive results in as many as 30% of cases. A positive CST indicates high risk of fetal death due to hypoxia and is a contraindication to labor. Patient's obstetricians usually consider operative delivery in such situations.</a:t>
            </a:r>
          </a:p>
        </p:txBody>
      </p:sp>
      <p:sp>
        <p:nvSpPr>
          <p:cNvPr id="3" name="Slide Number Placeholder 2">
            <a:extLst>
              <a:ext uri="{FF2B5EF4-FFF2-40B4-BE49-F238E27FC236}">
                <a16:creationId xmlns:a16="http://schemas.microsoft.com/office/drawing/2014/main" xmlns="" id="{AEECB0EE-198F-59BA-DB8C-D4B5E3CF0278}"/>
              </a:ext>
            </a:extLst>
          </p:cNvPr>
          <p:cNvSpPr>
            <a:spLocks noGrp="1"/>
          </p:cNvSpPr>
          <p:nvPr>
            <p:ph type="sldNum" sz="quarter" idx="12"/>
          </p:nvPr>
        </p:nvSpPr>
        <p:spPr/>
        <p:txBody>
          <a:bodyPr/>
          <a:lstStyle/>
          <a:p>
            <a:fld id="{46E5D907-F39F-4740-A185-B892D8DE0C7A}" type="slidenum">
              <a:rPr lang="ar-IQ" smtClean="0"/>
              <a:pPr/>
              <a:t>19</a:t>
            </a:fld>
            <a:endParaRPr lang="ar-IQ"/>
          </a:p>
        </p:txBody>
      </p:sp>
    </p:spTree>
    <p:extLst>
      <p:ext uri="{BB962C8B-B14F-4D97-AF65-F5344CB8AC3E}">
        <p14:creationId xmlns:p14="http://schemas.microsoft.com/office/powerpoint/2010/main" val="395204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692696"/>
            <a:ext cx="7148017" cy="5386090"/>
          </a:xfrm>
          <a:prstGeom prst="rect">
            <a:avLst/>
          </a:prstGeom>
        </p:spPr>
        <p:txBody>
          <a:bodyPr wrap="square">
            <a:spAutoFit/>
          </a:bodyPr>
          <a:lstStyle/>
          <a:p>
            <a:pPr algn="just" rtl="0"/>
            <a:r>
              <a:rPr lang="en-US" sz="3200" b="1" dirty="0"/>
              <a:t>Types of fetal assessment</a:t>
            </a:r>
          </a:p>
          <a:p>
            <a:pPr algn="just" rtl="0"/>
            <a:endParaRPr lang="en-US" sz="2400" dirty="0"/>
          </a:p>
          <a:p>
            <a:pPr marL="457200" lvl="0" indent="-457200" algn="just" rtl="0">
              <a:buFont typeface="Wingdings" pitchFamily="2" charset="2"/>
              <a:buChar char="q"/>
            </a:pPr>
            <a:r>
              <a:rPr lang="en-US" sz="2400" b="1" u="sng" dirty="0">
                <a:solidFill>
                  <a:srgbClr val="00B0F0"/>
                </a:solidFill>
              </a:rPr>
              <a:t>fetal movement counts (“kick counts)</a:t>
            </a:r>
            <a:endParaRPr lang="en-US" sz="2400" dirty="0">
              <a:solidFill>
                <a:srgbClr val="00B0F0"/>
              </a:solidFill>
            </a:endParaRPr>
          </a:p>
          <a:p>
            <a:pPr algn="just" rtl="0"/>
            <a:r>
              <a:rPr lang="en-US" sz="2400" dirty="0"/>
              <a:t>   Fetal movement counting (also called “kick counts”) is a test that the woman can do at home. There are different ways kick counts can be done. the health care professional will tell her how often to do it and when to notify him or her.</a:t>
            </a:r>
          </a:p>
          <a:p>
            <a:pPr algn="just" rtl="0"/>
            <a:r>
              <a:rPr lang="en-US" sz="2400" dirty="0"/>
              <a:t> </a:t>
            </a:r>
          </a:p>
          <a:p>
            <a:pPr algn="just" rtl="0"/>
            <a:r>
              <a:rPr lang="en-US" sz="2400" dirty="0"/>
              <a:t>  Daily fetal movement counting, such as the Cardiff “count-to-ten” method using kick charts, is a way of screening for fetal well-being, by which a woman counts daily fetal movements to assess the condition of her baby.</a:t>
            </a:r>
          </a:p>
        </p:txBody>
      </p:sp>
      <p:sp>
        <p:nvSpPr>
          <p:cNvPr id="3" name="Slide Number Placeholder 2">
            <a:extLst>
              <a:ext uri="{FF2B5EF4-FFF2-40B4-BE49-F238E27FC236}">
                <a16:creationId xmlns:a16="http://schemas.microsoft.com/office/drawing/2014/main" xmlns="" id="{3AE4653A-0A25-1914-954C-064EF300A13A}"/>
              </a:ext>
            </a:extLst>
          </p:cNvPr>
          <p:cNvSpPr>
            <a:spLocks noGrp="1"/>
          </p:cNvSpPr>
          <p:nvPr>
            <p:ph type="sldNum" sz="quarter" idx="12"/>
          </p:nvPr>
        </p:nvSpPr>
        <p:spPr/>
        <p:txBody>
          <a:bodyPr/>
          <a:lstStyle/>
          <a:p>
            <a:fld id="{46E5D907-F39F-4740-A185-B892D8DE0C7A}" type="slidenum">
              <a:rPr lang="ar-IQ" smtClean="0"/>
              <a:pPr/>
              <a:t>2</a:t>
            </a:fld>
            <a:endParaRPr lang="ar-IQ"/>
          </a:p>
        </p:txBody>
      </p:sp>
    </p:spTree>
    <p:extLst>
      <p:ext uri="{BB962C8B-B14F-4D97-AF65-F5344CB8AC3E}">
        <p14:creationId xmlns:p14="http://schemas.microsoft.com/office/powerpoint/2010/main" val="249930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9572" y="653908"/>
            <a:ext cx="7704856" cy="5693866"/>
          </a:xfrm>
          <a:prstGeom prst="rect">
            <a:avLst/>
          </a:prstGeom>
        </p:spPr>
        <p:txBody>
          <a:bodyPr wrap="square">
            <a:spAutoFit/>
          </a:bodyPr>
          <a:lstStyle/>
          <a:p>
            <a:pPr algn="just" rtl="0"/>
            <a:r>
              <a:rPr lang="en-US" sz="2800" b="1" u="sng" dirty="0">
                <a:solidFill>
                  <a:srgbClr val="00B0F0"/>
                </a:solidFill>
              </a:rPr>
              <a:t>Contraindication</a:t>
            </a:r>
            <a:r>
              <a:rPr lang="en-US" sz="2800" b="1" u="sng" dirty="0">
                <a:solidFill>
                  <a:srgbClr val="FFFF00"/>
                </a:solidFill>
              </a:rPr>
              <a:t> </a:t>
            </a:r>
            <a:endParaRPr lang="en-US" sz="2800" dirty="0">
              <a:solidFill>
                <a:srgbClr val="FFFF00"/>
              </a:solidFill>
            </a:endParaRPr>
          </a:p>
          <a:p>
            <a:pPr algn="just" rtl="0"/>
            <a:r>
              <a:rPr lang="en-US" sz="2800" dirty="0"/>
              <a:t>     This "stress test" is usually not performed if there are any signs of</a:t>
            </a:r>
          </a:p>
          <a:p>
            <a:pPr marL="514350" indent="-514350" algn="just" rtl="0">
              <a:buFont typeface="+mj-lt"/>
              <a:buAutoNum type="arabicPeriod"/>
            </a:pPr>
            <a:r>
              <a:rPr lang="en-US" sz="2800" dirty="0"/>
              <a:t>Premature birth  </a:t>
            </a:r>
          </a:p>
          <a:p>
            <a:pPr marL="514350" indent="-514350" algn="just" rtl="0">
              <a:buFont typeface="+mj-lt"/>
              <a:buAutoNum type="arabicPeriod"/>
            </a:pPr>
            <a:r>
              <a:rPr lang="en-US" sz="2800" dirty="0"/>
              <a:t> placenta previa, vasaprevia  </a:t>
            </a:r>
          </a:p>
          <a:p>
            <a:pPr marL="514350" indent="-514350" algn="just" rtl="0">
              <a:buFont typeface="+mj-lt"/>
              <a:buAutoNum type="arabicPeriod"/>
            </a:pPr>
            <a:r>
              <a:rPr lang="en-US" sz="2800" dirty="0"/>
              <a:t>Cervical incompetence  </a:t>
            </a:r>
          </a:p>
          <a:p>
            <a:pPr marL="514350" indent="-514350" algn="just" rtl="0">
              <a:buFont typeface="+mj-lt"/>
              <a:buAutoNum type="arabicPeriod"/>
            </a:pPr>
            <a:r>
              <a:rPr lang="en-US" sz="2800" dirty="0"/>
              <a:t>Multiple gestation.  </a:t>
            </a:r>
          </a:p>
          <a:p>
            <a:pPr marL="514350" indent="-514350" algn="just" rtl="0">
              <a:buFont typeface="+mj-lt"/>
              <a:buAutoNum type="arabicPeriod"/>
            </a:pPr>
            <a:r>
              <a:rPr lang="en-US" sz="2800" dirty="0"/>
              <a:t>previous classic cesarean section  </a:t>
            </a:r>
          </a:p>
          <a:p>
            <a:pPr marL="514350" indent="-514350" algn="just" rtl="0">
              <a:buFont typeface="+mj-lt"/>
              <a:buAutoNum type="arabicPeriod"/>
            </a:pPr>
            <a:r>
              <a:rPr lang="en-US" sz="2800" dirty="0"/>
              <a:t> Other contraindications include but are not limited to previous uterine incision with scarring, previous myomectomy   entering the uterine cavity, and PROM. Any contraindication to labor is contraindication to CST.</a:t>
            </a:r>
          </a:p>
        </p:txBody>
      </p:sp>
      <p:sp>
        <p:nvSpPr>
          <p:cNvPr id="3" name="Slide Number Placeholder 2">
            <a:extLst>
              <a:ext uri="{FF2B5EF4-FFF2-40B4-BE49-F238E27FC236}">
                <a16:creationId xmlns:a16="http://schemas.microsoft.com/office/drawing/2014/main" xmlns="" id="{B12D411B-9EF7-6293-F301-1E317E61CD4D}"/>
              </a:ext>
            </a:extLst>
          </p:cNvPr>
          <p:cNvSpPr>
            <a:spLocks noGrp="1"/>
          </p:cNvSpPr>
          <p:nvPr>
            <p:ph type="sldNum" sz="quarter" idx="12"/>
          </p:nvPr>
        </p:nvSpPr>
        <p:spPr/>
        <p:txBody>
          <a:bodyPr/>
          <a:lstStyle/>
          <a:p>
            <a:fld id="{46E5D907-F39F-4740-A185-B892D8DE0C7A}" type="slidenum">
              <a:rPr lang="ar-IQ" smtClean="0"/>
              <a:pPr/>
              <a:t>20</a:t>
            </a:fld>
            <a:endParaRPr lang="ar-IQ"/>
          </a:p>
        </p:txBody>
      </p:sp>
    </p:spTree>
    <p:extLst>
      <p:ext uri="{BB962C8B-B14F-4D97-AF65-F5344CB8AC3E}">
        <p14:creationId xmlns:p14="http://schemas.microsoft.com/office/powerpoint/2010/main" val="273970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93867" y="1874728"/>
            <a:ext cx="7556265" cy="3108543"/>
          </a:xfrm>
          <a:prstGeom prst="rect">
            <a:avLst/>
          </a:prstGeom>
        </p:spPr>
        <p:txBody>
          <a:bodyPr wrap="square">
            <a:spAutoFit/>
          </a:bodyPr>
          <a:lstStyle/>
          <a:p>
            <a:pPr algn="just" rtl="0"/>
            <a:r>
              <a:rPr lang="en-US" sz="2800" dirty="0"/>
              <a:t> CST is performed weekly</a:t>
            </a:r>
            <a:r>
              <a:rPr lang="en-US" sz="2800" u="sng" baseline="30000" dirty="0"/>
              <a:t>.</a:t>
            </a:r>
            <a:r>
              <a:rPr lang="en-US" sz="2800" baseline="30000" dirty="0"/>
              <a:t> </a:t>
            </a:r>
            <a:r>
              <a:rPr lang="en-US" sz="2800" dirty="0"/>
              <a:t> as the fetus is assumed to be healthy after a negative test and should remain so for another week. This test is done in hospital or clinic setting.</a:t>
            </a:r>
            <a:r>
              <a:rPr lang="en-US" sz="2800" u="sng" baseline="30000" dirty="0"/>
              <a:t> </a:t>
            </a:r>
            <a:r>
              <a:rPr lang="en-US" sz="2800" dirty="0"/>
              <a:t>External fetal monitors are put in place and then either  nipple   stimulation  or IV  Pitocin  (oxytocin) is used to stimulate uterine contractions.</a:t>
            </a:r>
            <a:endParaRPr lang="ar-IQ" sz="2800" dirty="0"/>
          </a:p>
        </p:txBody>
      </p:sp>
      <p:sp>
        <p:nvSpPr>
          <p:cNvPr id="3" name="Slide Number Placeholder 2">
            <a:extLst>
              <a:ext uri="{FF2B5EF4-FFF2-40B4-BE49-F238E27FC236}">
                <a16:creationId xmlns:a16="http://schemas.microsoft.com/office/drawing/2014/main" xmlns="" id="{CC492947-2934-45DB-71C5-BFA74B6AD3E3}"/>
              </a:ext>
            </a:extLst>
          </p:cNvPr>
          <p:cNvSpPr>
            <a:spLocks noGrp="1"/>
          </p:cNvSpPr>
          <p:nvPr>
            <p:ph type="sldNum" sz="quarter" idx="12"/>
          </p:nvPr>
        </p:nvSpPr>
        <p:spPr/>
        <p:txBody>
          <a:bodyPr/>
          <a:lstStyle/>
          <a:p>
            <a:fld id="{46E5D907-F39F-4740-A185-B892D8DE0C7A}" type="slidenum">
              <a:rPr lang="ar-IQ" smtClean="0"/>
              <a:pPr/>
              <a:t>21</a:t>
            </a:fld>
            <a:endParaRPr lang="ar-IQ"/>
          </a:p>
        </p:txBody>
      </p:sp>
    </p:spTree>
    <p:extLst>
      <p:ext uri="{BB962C8B-B14F-4D97-AF65-F5344CB8AC3E}">
        <p14:creationId xmlns:p14="http://schemas.microsoft.com/office/powerpoint/2010/main" val="162219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152" y="601441"/>
            <a:ext cx="7063680" cy="5324535"/>
          </a:xfrm>
          <a:prstGeom prst="rect">
            <a:avLst/>
          </a:prstGeom>
        </p:spPr>
        <p:txBody>
          <a:bodyPr wrap="square">
            <a:spAutoFit/>
          </a:bodyPr>
          <a:lstStyle/>
          <a:p>
            <a:pPr algn="just" rtl="0"/>
            <a:r>
              <a:rPr lang="en-US" sz="3200" b="1" u="sng" dirty="0">
                <a:solidFill>
                  <a:srgbClr val="00B0F0"/>
                </a:solidFill>
              </a:rPr>
              <a:t>Nipple stimulation</a:t>
            </a:r>
            <a:r>
              <a:rPr lang="en-US" sz="3200" u="sng" dirty="0">
                <a:solidFill>
                  <a:srgbClr val="00B0F0"/>
                </a:solidFill>
              </a:rPr>
              <a:t> </a:t>
            </a:r>
            <a:endParaRPr lang="en-US" sz="3200" dirty="0">
              <a:solidFill>
                <a:srgbClr val="00B0F0"/>
              </a:solidFill>
            </a:endParaRPr>
          </a:p>
          <a:p>
            <a:pPr algn="just" rtl="0"/>
            <a:r>
              <a:rPr lang="en-US" sz="2400" dirty="0"/>
              <a:t>    </a:t>
            </a:r>
            <a:r>
              <a:rPr lang="en-US" sz="2800" dirty="0"/>
              <a:t>This is a procedure that relies on endogenous release of oxytocin following  nipple  stimulation, and is conducted by the patient.</a:t>
            </a:r>
          </a:p>
          <a:p>
            <a:pPr algn="just" rtl="0"/>
            <a:endParaRPr lang="en-US" sz="2800" dirty="0"/>
          </a:p>
          <a:p>
            <a:pPr algn="just" rtl="0"/>
            <a:r>
              <a:rPr lang="en-US" sz="2800" dirty="0"/>
              <a:t>The  nurse  instructs the patient on the procedure, as follows. One nipple is massaged gently through clothing until a contraction begins, or for a maximum of 2 minutes. If at least 3 contractions in 10 minutes is not achieved, then the patient rests for 5 minutes and the other nipple is stimulated. </a:t>
            </a:r>
          </a:p>
        </p:txBody>
      </p:sp>
      <p:sp>
        <p:nvSpPr>
          <p:cNvPr id="3" name="Slide Number Placeholder 2">
            <a:extLst>
              <a:ext uri="{FF2B5EF4-FFF2-40B4-BE49-F238E27FC236}">
                <a16:creationId xmlns:a16="http://schemas.microsoft.com/office/drawing/2014/main" xmlns="" id="{91483E2B-2955-EF40-01B9-91F91ED4649B}"/>
              </a:ext>
            </a:extLst>
          </p:cNvPr>
          <p:cNvSpPr>
            <a:spLocks noGrp="1"/>
          </p:cNvSpPr>
          <p:nvPr>
            <p:ph type="sldNum" sz="quarter" idx="12"/>
          </p:nvPr>
        </p:nvSpPr>
        <p:spPr/>
        <p:txBody>
          <a:bodyPr/>
          <a:lstStyle/>
          <a:p>
            <a:fld id="{46E5D907-F39F-4740-A185-B892D8DE0C7A}" type="slidenum">
              <a:rPr lang="ar-IQ" smtClean="0"/>
              <a:pPr/>
              <a:t>22</a:t>
            </a:fld>
            <a:endParaRPr lang="ar-IQ"/>
          </a:p>
        </p:txBody>
      </p:sp>
    </p:spTree>
    <p:extLst>
      <p:ext uri="{BB962C8B-B14F-4D97-AF65-F5344CB8AC3E}">
        <p14:creationId xmlns:p14="http://schemas.microsoft.com/office/powerpoint/2010/main" val="298230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34152" y="980728"/>
            <a:ext cx="7075695" cy="4524315"/>
          </a:xfrm>
          <a:prstGeom prst="rect">
            <a:avLst/>
          </a:prstGeom>
        </p:spPr>
        <p:txBody>
          <a:bodyPr wrap="square">
            <a:spAutoFit/>
          </a:bodyPr>
          <a:lstStyle/>
          <a:p>
            <a:pPr algn="just" rtl="0"/>
            <a:r>
              <a:rPr lang="en-US" sz="3200" b="1" dirty="0">
                <a:solidFill>
                  <a:srgbClr val="00B0F0"/>
                </a:solidFill>
              </a:rPr>
              <a:t>Oxytocin challenge test (OCT) </a:t>
            </a:r>
          </a:p>
          <a:p>
            <a:pPr algn="just" rtl="0"/>
            <a:endParaRPr lang="en-US" sz="3200" dirty="0">
              <a:solidFill>
                <a:srgbClr val="00B0F0"/>
              </a:solidFill>
            </a:endParaRPr>
          </a:p>
          <a:p>
            <a:pPr algn="just" rtl="0"/>
            <a:r>
              <a:rPr lang="en-US" sz="2800" dirty="0"/>
              <a:t>    If adequate contractions (at least 3 in 10 minutes) cannot be achieved with nipple stimulation, an oxytocin challenge test may be performed.</a:t>
            </a:r>
          </a:p>
          <a:p>
            <a:pPr algn="just" rtl="0"/>
            <a:r>
              <a:rPr lang="en-US" sz="2800" dirty="0"/>
              <a:t> It involves the  intravenous  administration of exogenous oxytocin  to the pregnant woman. The target is to achieve around three contractions every ten minutes</a:t>
            </a:r>
          </a:p>
        </p:txBody>
      </p:sp>
      <p:sp>
        <p:nvSpPr>
          <p:cNvPr id="3" name="Slide Number Placeholder 2">
            <a:extLst>
              <a:ext uri="{FF2B5EF4-FFF2-40B4-BE49-F238E27FC236}">
                <a16:creationId xmlns:a16="http://schemas.microsoft.com/office/drawing/2014/main" xmlns="" id="{D1872740-4487-ACD3-E85E-9E4AA82C2403}"/>
              </a:ext>
            </a:extLst>
          </p:cNvPr>
          <p:cNvSpPr>
            <a:spLocks noGrp="1"/>
          </p:cNvSpPr>
          <p:nvPr>
            <p:ph type="sldNum" sz="quarter" idx="12"/>
          </p:nvPr>
        </p:nvSpPr>
        <p:spPr/>
        <p:txBody>
          <a:bodyPr/>
          <a:lstStyle/>
          <a:p>
            <a:fld id="{46E5D907-F39F-4740-A185-B892D8DE0C7A}" type="slidenum">
              <a:rPr lang="ar-IQ" smtClean="0"/>
              <a:pPr/>
              <a:t>23</a:t>
            </a:fld>
            <a:endParaRPr lang="ar-IQ"/>
          </a:p>
        </p:txBody>
      </p:sp>
    </p:spTree>
    <p:extLst>
      <p:ext uri="{BB962C8B-B14F-4D97-AF65-F5344CB8AC3E}">
        <p14:creationId xmlns:p14="http://schemas.microsoft.com/office/powerpoint/2010/main" val="7401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3 pregnancy monitoring"/>
          <p:cNvPicPr/>
          <p:nvPr/>
        </p:nvPicPr>
        <p:blipFill rotWithShape="1">
          <a:blip r:embed="rId2" cstate="print">
            <a:extLst>
              <a:ext uri="{28A0092B-C50C-407E-A947-70E740481C1C}">
                <a14:useLocalDpi xmlns:a14="http://schemas.microsoft.com/office/drawing/2010/main" val="0"/>
              </a:ext>
            </a:extLst>
          </a:blip>
          <a:srcRect b="9195"/>
          <a:stretch/>
        </p:blipFill>
        <p:spPr bwMode="auto">
          <a:xfrm>
            <a:off x="1261630" y="958416"/>
            <a:ext cx="6516216" cy="4486808"/>
          </a:xfrm>
          <a:prstGeom prst="rect">
            <a:avLst/>
          </a:prstGeom>
          <a:noFill/>
          <a:ln>
            <a:noFill/>
          </a:ln>
        </p:spPr>
      </p:pic>
      <p:sp>
        <p:nvSpPr>
          <p:cNvPr id="3" name="Slide Number Placeholder 2">
            <a:extLst>
              <a:ext uri="{FF2B5EF4-FFF2-40B4-BE49-F238E27FC236}">
                <a16:creationId xmlns:a16="http://schemas.microsoft.com/office/drawing/2014/main" xmlns="" id="{4184988B-DE84-1B5F-6F3B-D597FE9139E2}"/>
              </a:ext>
            </a:extLst>
          </p:cNvPr>
          <p:cNvSpPr>
            <a:spLocks noGrp="1"/>
          </p:cNvSpPr>
          <p:nvPr>
            <p:ph type="sldNum" sz="quarter" idx="12"/>
          </p:nvPr>
        </p:nvSpPr>
        <p:spPr/>
        <p:txBody>
          <a:bodyPr/>
          <a:lstStyle/>
          <a:p>
            <a:fld id="{46E5D907-F39F-4740-A185-B892D8DE0C7A}" type="slidenum">
              <a:rPr lang="ar-IQ" smtClean="0"/>
              <a:pPr/>
              <a:t>24</a:t>
            </a:fld>
            <a:endParaRPr lang="ar-IQ"/>
          </a:p>
        </p:txBody>
      </p:sp>
    </p:spTree>
    <p:extLst>
      <p:ext uri="{BB962C8B-B14F-4D97-AF65-F5344CB8AC3E}">
        <p14:creationId xmlns:p14="http://schemas.microsoft.com/office/powerpoint/2010/main" val="40415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908720"/>
            <a:ext cx="7056784" cy="4832092"/>
          </a:xfrm>
          <a:prstGeom prst="rect">
            <a:avLst/>
          </a:prstGeom>
        </p:spPr>
        <p:txBody>
          <a:bodyPr wrap="square">
            <a:spAutoFit/>
          </a:bodyPr>
          <a:lstStyle/>
          <a:p>
            <a:pPr algn="l" rtl="0"/>
            <a:r>
              <a:rPr lang="en-US" sz="2800" dirty="0"/>
              <a:t>The contraction stress test helps the health care professional see how the fetal heart rate reacts when the uterus contracts. The contraction stress test sometimes is used if other test results are positive or unclear.</a:t>
            </a:r>
          </a:p>
          <a:p>
            <a:pPr lvl="0" algn="l" rtl="0"/>
            <a:r>
              <a:rPr lang="en-US" sz="2800" dirty="0"/>
              <a:t>In this test, belts with sensors that detect the fetal heart rate and uterine contractions are placed across the abdomen. To make the uterus contract mildly, pregnant woman  may be asked to rub her nipples through clothing or may be during given oxytocin.</a:t>
            </a:r>
          </a:p>
        </p:txBody>
      </p:sp>
      <p:sp>
        <p:nvSpPr>
          <p:cNvPr id="3" name="Slide Number Placeholder 2">
            <a:extLst>
              <a:ext uri="{FF2B5EF4-FFF2-40B4-BE49-F238E27FC236}">
                <a16:creationId xmlns:a16="http://schemas.microsoft.com/office/drawing/2014/main" xmlns="" id="{1C400D37-CCF0-31CE-9EE6-8C9B78BC0915}"/>
              </a:ext>
            </a:extLst>
          </p:cNvPr>
          <p:cNvSpPr>
            <a:spLocks noGrp="1"/>
          </p:cNvSpPr>
          <p:nvPr>
            <p:ph type="sldNum" sz="quarter" idx="12"/>
          </p:nvPr>
        </p:nvSpPr>
        <p:spPr/>
        <p:txBody>
          <a:bodyPr/>
          <a:lstStyle/>
          <a:p>
            <a:fld id="{46E5D907-F39F-4740-A185-B892D8DE0C7A}" type="slidenum">
              <a:rPr lang="ar-IQ" smtClean="0"/>
              <a:pPr/>
              <a:t>25</a:t>
            </a:fld>
            <a:endParaRPr lang="ar-IQ"/>
          </a:p>
        </p:txBody>
      </p:sp>
    </p:spTree>
    <p:extLst>
      <p:ext uri="{BB962C8B-B14F-4D97-AF65-F5344CB8AC3E}">
        <p14:creationId xmlns:p14="http://schemas.microsoft.com/office/powerpoint/2010/main" val="235904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etal Heart Rate and Activity Monitor - Baby Doppl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3" y="22896"/>
            <a:ext cx="9131007" cy="6835103"/>
          </a:xfrm>
          <a:prstGeom prst="rect">
            <a:avLst/>
          </a:prstGeom>
          <a:noFill/>
          <a:ln>
            <a:noFill/>
          </a:ln>
        </p:spPr>
      </p:pic>
      <p:sp>
        <p:nvSpPr>
          <p:cNvPr id="3" name="Slide Number Placeholder 2">
            <a:extLst>
              <a:ext uri="{FF2B5EF4-FFF2-40B4-BE49-F238E27FC236}">
                <a16:creationId xmlns:a16="http://schemas.microsoft.com/office/drawing/2014/main" xmlns="" id="{60B87CF2-3E76-1AFA-390B-7D33A5BEA54C}"/>
              </a:ext>
            </a:extLst>
          </p:cNvPr>
          <p:cNvSpPr>
            <a:spLocks noGrp="1"/>
          </p:cNvSpPr>
          <p:nvPr>
            <p:ph type="sldNum" sz="quarter" idx="12"/>
          </p:nvPr>
        </p:nvSpPr>
        <p:spPr/>
        <p:txBody>
          <a:bodyPr/>
          <a:lstStyle/>
          <a:p>
            <a:fld id="{46E5D907-F39F-4740-A185-B892D8DE0C7A}" type="slidenum">
              <a:rPr lang="ar-IQ" smtClean="0"/>
              <a:pPr/>
              <a:t>26</a:t>
            </a:fld>
            <a:endParaRPr lang="ar-IQ"/>
          </a:p>
        </p:txBody>
      </p:sp>
    </p:spTree>
    <p:extLst>
      <p:ext uri="{BB962C8B-B14F-4D97-AF65-F5344CB8AC3E}">
        <p14:creationId xmlns:p14="http://schemas.microsoft.com/office/powerpoint/2010/main" val="11151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43B9EBB-F7BC-5F94-D715-D780EA39C0BA}"/>
              </a:ext>
            </a:extLst>
          </p:cNvPr>
          <p:cNvSpPr>
            <a:spLocks noGrp="1"/>
          </p:cNvSpPr>
          <p:nvPr>
            <p:ph type="sldNum" sz="quarter" idx="12"/>
          </p:nvPr>
        </p:nvSpPr>
        <p:spPr/>
        <p:txBody>
          <a:bodyPr/>
          <a:lstStyle/>
          <a:p>
            <a:fld id="{46E5D907-F39F-4740-A185-B892D8DE0C7A}" type="slidenum">
              <a:rPr lang="ar-IQ" smtClean="0"/>
              <a:pPr/>
              <a:t>27</a:t>
            </a:fld>
            <a:endParaRPr lang="ar-IQ"/>
          </a:p>
        </p:txBody>
      </p:sp>
      <p:sp>
        <p:nvSpPr>
          <p:cNvPr id="4" name="Title 1">
            <a:extLst>
              <a:ext uri="{FF2B5EF4-FFF2-40B4-BE49-F238E27FC236}">
                <a16:creationId xmlns:a16="http://schemas.microsoft.com/office/drawing/2014/main" xmlns="" id="{038711FC-9D80-B503-B701-E98C66CF9E5F}"/>
              </a:ext>
            </a:extLst>
          </p:cNvPr>
          <p:cNvSpPr>
            <a:spLocks noGrp="1"/>
          </p:cNvSpPr>
          <p:nvPr/>
        </p:nvSpPr>
        <p:spPr>
          <a:xfrm>
            <a:off x="685800" y="522732"/>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b="1" u="sng" dirty="0"/>
              <a:t>Umbilical Artery</a:t>
            </a:r>
            <a:r>
              <a:rPr lang="en-US" dirty="0"/>
              <a:t/>
            </a:r>
            <a:br>
              <a:rPr lang="en-US" dirty="0"/>
            </a:br>
            <a:endParaRPr lang="en-US" dirty="0"/>
          </a:p>
        </p:txBody>
      </p:sp>
      <p:sp>
        <p:nvSpPr>
          <p:cNvPr id="5" name="Content Placeholder 2">
            <a:extLst>
              <a:ext uri="{FF2B5EF4-FFF2-40B4-BE49-F238E27FC236}">
                <a16:creationId xmlns:a16="http://schemas.microsoft.com/office/drawing/2014/main" xmlns="" id="{EDB30959-379F-D848-8A70-06DC6F9C7ED6}"/>
              </a:ext>
            </a:extLst>
          </p:cNvPr>
          <p:cNvSpPr>
            <a:spLocks noGrp="1"/>
          </p:cNvSpPr>
          <p:nvPr/>
        </p:nvSpPr>
        <p:spPr>
          <a:xfrm>
            <a:off x="780843" y="1382268"/>
            <a:ext cx="7125112" cy="4952999"/>
          </a:xfrm>
          <a:prstGeom prst="rect">
            <a:avLst/>
          </a:prstGeom>
        </p:spPr>
        <p:txBody>
          <a:bodyPr vert="horz">
            <a:normAutofit fontScale="8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0" algn="just"/>
            <a:r>
              <a:rPr lang="en-US" dirty="0"/>
              <a:t>Doppler is very important in the management of IUGR</a:t>
            </a:r>
          </a:p>
          <a:p>
            <a:pPr lvl="0" algn="just"/>
            <a:r>
              <a:rPr lang="en-US" dirty="0"/>
              <a:t>Power Spectral Density (PSD) as a routine use of detecting IUGR is not proven to be better than fetal biometric parameters.</a:t>
            </a:r>
          </a:p>
          <a:p>
            <a:pPr lvl="0" algn="just"/>
            <a:r>
              <a:rPr lang="en-US" dirty="0"/>
              <a:t>It has, however, been proven to be a good indicator of fetal outcome</a:t>
            </a:r>
          </a:p>
          <a:p>
            <a:pPr lvl="0" algn="just"/>
            <a:r>
              <a:rPr lang="en-US" dirty="0"/>
              <a:t>Umbilical artery (UA) Doppler in suspected IUGR is performed.</a:t>
            </a:r>
          </a:p>
          <a:p>
            <a:pPr lvl="0" algn="just"/>
            <a:r>
              <a:rPr lang="en-US" dirty="0"/>
              <a:t>If UA is normal, then no other Doppler investigations need to be performed.</a:t>
            </a:r>
          </a:p>
          <a:p>
            <a:pPr lvl="0" algn="just"/>
            <a:r>
              <a:rPr lang="en-US" dirty="0"/>
              <a:t>If UA is abnormal, then other vessels should be evaluated.</a:t>
            </a:r>
          </a:p>
          <a:p>
            <a:endParaRPr lang="en-US" dirty="0"/>
          </a:p>
        </p:txBody>
      </p:sp>
    </p:spTree>
    <p:extLst>
      <p:ext uri="{BB962C8B-B14F-4D97-AF65-F5344CB8AC3E}">
        <p14:creationId xmlns:p14="http://schemas.microsoft.com/office/powerpoint/2010/main" val="174821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B1446DF-E568-43D1-358E-59C650EC5E04}"/>
              </a:ext>
            </a:extLst>
          </p:cNvPr>
          <p:cNvSpPr>
            <a:spLocks noGrp="1"/>
          </p:cNvSpPr>
          <p:nvPr>
            <p:ph type="sldNum" sz="quarter" idx="12"/>
          </p:nvPr>
        </p:nvSpPr>
        <p:spPr/>
        <p:txBody>
          <a:bodyPr/>
          <a:lstStyle/>
          <a:p>
            <a:fld id="{46E5D907-F39F-4740-A185-B892D8DE0C7A}" type="slidenum">
              <a:rPr lang="ar-IQ" smtClean="0"/>
              <a:pPr/>
              <a:t>28</a:t>
            </a:fld>
            <a:endParaRPr lang="ar-IQ"/>
          </a:p>
        </p:txBody>
      </p:sp>
      <p:sp>
        <p:nvSpPr>
          <p:cNvPr id="3" name="Content Placeholder 2">
            <a:extLst>
              <a:ext uri="{FF2B5EF4-FFF2-40B4-BE49-F238E27FC236}">
                <a16:creationId xmlns:a16="http://schemas.microsoft.com/office/drawing/2014/main" xmlns="" id="{3CC61739-4999-293A-484C-FFED4E60459A}"/>
              </a:ext>
            </a:extLst>
          </p:cNvPr>
          <p:cNvSpPr>
            <a:spLocks noGrp="1"/>
          </p:cNvSpPr>
          <p:nvPr/>
        </p:nvSpPr>
        <p:spPr>
          <a:xfrm>
            <a:off x="1009444" y="1386409"/>
            <a:ext cx="7125112" cy="5714999"/>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dirty="0"/>
              <a:t>With placental insufficiency, placental impedance is higher than normal and results in diastolic abnormalities such as decreased, absent, or reversed end-diastolic flow in fetal vessels. </a:t>
            </a:r>
          </a:p>
          <a:p>
            <a:pPr algn="just"/>
            <a:r>
              <a:rPr lang="en-US" dirty="0"/>
              <a:t>These diastolic abnormalities in flow are best characterized by the standard Doppler indices (S/D ratio, RI, and PI). </a:t>
            </a:r>
          </a:p>
          <a:p>
            <a:endParaRPr lang="en-US" dirty="0"/>
          </a:p>
          <a:p>
            <a:pPr>
              <a:buNone/>
            </a:pPr>
            <a:endParaRPr lang="en-US" dirty="0"/>
          </a:p>
          <a:p>
            <a:endParaRPr lang="en-US" dirty="0"/>
          </a:p>
        </p:txBody>
      </p:sp>
    </p:spTree>
    <p:extLst>
      <p:ext uri="{BB962C8B-B14F-4D97-AF65-F5344CB8AC3E}">
        <p14:creationId xmlns:p14="http://schemas.microsoft.com/office/powerpoint/2010/main" val="394237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4E36D3B-3715-5649-E5DF-A620CF934901}"/>
              </a:ext>
            </a:extLst>
          </p:cNvPr>
          <p:cNvSpPr>
            <a:spLocks noGrp="1"/>
          </p:cNvSpPr>
          <p:nvPr>
            <p:ph type="sldNum" sz="quarter" idx="12"/>
          </p:nvPr>
        </p:nvSpPr>
        <p:spPr/>
        <p:txBody>
          <a:bodyPr/>
          <a:lstStyle/>
          <a:p>
            <a:fld id="{46E5D907-F39F-4740-A185-B892D8DE0C7A}" type="slidenum">
              <a:rPr lang="ar-IQ" smtClean="0"/>
              <a:pPr/>
              <a:t>29</a:t>
            </a:fld>
            <a:endParaRPr lang="ar-IQ"/>
          </a:p>
        </p:txBody>
      </p:sp>
      <p:sp>
        <p:nvSpPr>
          <p:cNvPr id="3" name="Content Placeholder 2">
            <a:extLst>
              <a:ext uri="{FF2B5EF4-FFF2-40B4-BE49-F238E27FC236}">
                <a16:creationId xmlns:a16="http://schemas.microsoft.com/office/drawing/2014/main" xmlns="" id="{07DC914D-04F7-17DB-4245-0AEAF162551D}"/>
              </a:ext>
            </a:extLst>
          </p:cNvPr>
          <p:cNvSpPr>
            <a:spLocks noGrp="1"/>
          </p:cNvSpPr>
          <p:nvPr/>
        </p:nvSpPr>
        <p:spPr>
          <a:xfrm>
            <a:off x="685800" y="2097360"/>
            <a:ext cx="7772400" cy="45720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dirty="0"/>
              <a:t>The diastolic flow reversal in umbilical arteries signifies severe placental insufficiency and increased placental vascular resistance, which is bad news for the fetus.</a:t>
            </a:r>
          </a:p>
          <a:p>
            <a:endParaRPr lang="en-US" dirty="0"/>
          </a:p>
        </p:txBody>
      </p:sp>
    </p:spTree>
    <p:extLst>
      <p:ext uri="{BB962C8B-B14F-4D97-AF65-F5344CB8AC3E}">
        <p14:creationId xmlns:p14="http://schemas.microsoft.com/office/powerpoint/2010/main" val="36150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972011"/>
            <a:ext cx="7632848" cy="4401205"/>
          </a:xfrm>
          <a:prstGeom prst="rect">
            <a:avLst/>
          </a:prstGeom>
        </p:spPr>
        <p:txBody>
          <a:bodyPr wrap="square">
            <a:spAutoFit/>
          </a:bodyPr>
          <a:lstStyle/>
          <a:p>
            <a:pPr algn="just" rtl="0"/>
            <a:r>
              <a:rPr lang="en-US" sz="2800" b="1" u="sng" dirty="0">
                <a:solidFill>
                  <a:srgbClr val="00B0F0"/>
                </a:solidFill>
              </a:rPr>
              <a:t>INSTRUCTIONS </a:t>
            </a:r>
            <a:endParaRPr lang="en-US" sz="2800" dirty="0">
              <a:solidFill>
                <a:srgbClr val="00B0F0"/>
              </a:solidFill>
            </a:endParaRPr>
          </a:p>
          <a:p>
            <a:pPr marL="457200" lvl="0" indent="-457200" algn="just" rtl="0">
              <a:buFont typeface="Wingdings" pitchFamily="2" charset="2"/>
              <a:buChar char="v"/>
            </a:pPr>
            <a:r>
              <a:rPr lang="en-US" sz="2800" dirty="0"/>
              <a:t>Choose one period during the day to count. should choose a time when the baby is normally active. </a:t>
            </a:r>
          </a:p>
          <a:p>
            <a:pPr marL="457200" lvl="0" indent="-457200" algn="just" rtl="0">
              <a:buFont typeface="Wingdings" pitchFamily="2" charset="2"/>
              <a:buChar char="v"/>
            </a:pPr>
            <a:r>
              <a:rPr lang="en-US" sz="2800" dirty="0"/>
              <a:t>Count at the same time every day. </a:t>
            </a:r>
          </a:p>
          <a:p>
            <a:pPr marL="457200" lvl="0" indent="-457200" algn="just" rtl="0">
              <a:buFont typeface="Wingdings" pitchFamily="2" charset="2"/>
              <a:buChar char="v"/>
            </a:pPr>
            <a:r>
              <a:rPr lang="en-US" sz="2800" dirty="0"/>
              <a:t>chart how long it takes to reach 10 movements.</a:t>
            </a:r>
          </a:p>
          <a:p>
            <a:pPr marL="457200" lvl="0" indent="-457200" algn="just" rtl="0">
              <a:buFont typeface="Wingdings" pitchFamily="2" charset="2"/>
              <a:buChar char="v"/>
            </a:pPr>
            <a:r>
              <a:rPr lang="en-US" sz="2800" dirty="0"/>
              <a:t>Count all recognizable movements. This may be a kick, a punch, rolling, stretching, etc. If you feel a short flurry of kicks, count that as one movement. Do not count hiccups. </a:t>
            </a:r>
          </a:p>
        </p:txBody>
      </p:sp>
      <p:sp>
        <p:nvSpPr>
          <p:cNvPr id="3" name="Slide Number Placeholder 2">
            <a:extLst>
              <a:ext uri="{FF2B5EF4-FFF2-40B4-BE49-F238E27FC236}">
                <a16:creationId xmlns:a16="http://schemas.microsoft.com/office/drawing/2014/main" xmlns="" id="{DC733CF8-D96F-EC96-D2CA-5E17689E7F01}"/>
              </a:ext>
            </a:extLst>
          </p:cNvPr>
          <p:cNvSpPr>
            <a:spLocks noGrp="1"/>
          </p:cNvSpPr>
          <p:nvPr>
            <p:ph type="sldNum" sz="quarter" idx="12"/>
          </p:nvPr>
        </p:nvSpPr>
        <p:spPr/>
        <p:txBody>
          <a:bodyPr/>
          <a:lstStyle/>
          <a:p>
            <a:fld id="{46E5D907-F39F-4740-A185-B892D8DE0C7A}" type="slidenum">
              <a:rPr lang="ar-IQ" smtClean="0"/>
              <a:pPr/>
              <a:t>3</a:t>
            </a:fld>
            <a:endParaRPr lang="ar-IQ"/>
          </a:p>
        </p:txBody>
      </p:sp>
    </p:spTree>
    <p:extLst>
      <p:ext uri="{BB962C8B-B14F-4D97-AF65-F5344CB8AC3E}">
        <p14:creationId xmlns:p14="http://schemas.microsoft.com/office/powerpoint/2010/main" val="1912661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FA4AA99-79C5-8F4B-A212-B247A18C0DA1}"/>
              </a:ext>
            </a:extLst>
          </p:cNvPr>
          <p:cNvSpPr>
            <a:spLocks noGrp="1"/>
          </p:cNvSpPr>
          <p:nvPr>
            <p:ph type="sldNum" sz="quarter" idx="12"/>
          </p:nvPr>
        </p:nvSpPr>
        <p:spPr/>
        <p:txBody>
          <a:bodyPr/>
          <a:lstStyle/>
          <a:p>
            <a:fld id="{46E5D907-F39F-4740-A185-B892D8DE0C7A}" type="slidenum">
              <a:rPr lang="ar-IQ" smtClean="0"/>
              <a:pPr/>
              <a:t>30</a:t>
            </a:fld>
            <a:endParaRPr lang="ar-IQ"/>
          </a:p>
        </p:txBody>
      </p:sp>
      <p:sp>
        <p:nvSpPr>
          <p:cNvPr id="3" name="Content Placeholder 2">
            <a:extLst>
              <a:ext uri="{FF2B5EF4-FFF2-40B4-BE49-F238E27FC236}">
                <a16:creationId xmlns:a16="http://schemas.microsoft.com/office/drawing/2014/main" xmlns="" id="{B5BCA527-CE47-E8CB-3F89-9ADB989BF6AA}"/>
              </a:ext>
            </a:extLst>
          </p:cNvPr>
          <p:cNvSpPr>
            <a:spLocks noGrp="1"/>
          </p:cNvSpPr>
          <p:nvPr/>
        </p:nvSpPr>
        <p:spPr>
          <a:xfrm>
            <a:off x="685800" y="670320"/>
            <a:ext cx="7772400" cy="551736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dirty="0"/>
              <a:t>Normally progressive decrease in resistance during the course of pregnancy.</a:t>
            </a:r>
          </a:p>
          <a:p>
            <a:pPr algn="just"/>
            <a:r>
              <a:rPr lang="en-US" dirty="0"/>
              <a:t>RI &lt;0.8</a:t>
            </a:r>
          </a:p>
          <a:p>
            <a:pPr algn="just"/>
            <a:r>
              <a:rPr lang="en-US" dirty="0"/>
              <a:t>Systolic/diastolic ratio &gt;3.0 is abnormal after 3o weeks</a:t>
            </a:r>
          </a:p>
          <a:p>
            <a:pPr algn="just"/>
            <a:r>
              <a:rPr lang="en-US" dirty="0"/>
              <a:t>Ratios are higher if measured closer to fetal cord insertion, so measurements should be taken in UA close to placental cord insertion site</a:t>
            </a:r>
          </a:p>
          <a:p>
            <a:pPr algn="just"/>
            <a:r>
              <a:rPr lang="en-US" dirty="0"/>
              <a:t>Absent or reversed diastolic flow in umbilical artery is ALWAYS an ominous sign</a:t>
            </a:r>
          </a:p>
          <a:p>
            <a:endParaRPr lang="en-US" dirty="0"/>
          </a:p>
        </p:txBody>
      </p:sp>
    </p:spTree>
    <p:extLst>
      <p:ext uri="{BB962C8B-B14F-4D97-AF65-F5344CB8AC3E}">
        <p14:creationId xmlns:p14="http://schemas.microsoft.com/office/powerpoint/2010/main" val="2071286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A7F23A8-8848-AC2B-9E85-0A96CF839B56}"/>
              </a:ext>
            </a:extLst>
          </p:cNvPr>
          <p:cNvSpPr>
            <a:spLocks noGrp="1"/>
          </p:cNvSpPr>
          <p:nvPr>
            <p:ph type="sldNum" sz="quarter" idx="12"/>
          </p:nvPr>
        </p:nvSpPr>
        <p:spPr/>
        <p:txBody>
          <a:bodyPr/>
          <a:lstStyle/>
          <a:p>
            <a:fld id="{46E5D907-F39F-4740-A185-B892D8DE0C7A}" type="slidenum">
              <a:rPr lang="ar-IQ" smtClean="0"/>
              <a:pPr/>
              <a:t>31</a:t>
            </a:fld>
            <a:endParaRPr lang="ar-IQ"/>
          </a:p>
        </p:txBody>
      </p:sp>
      <p:sp>
        <p:nvSpPr>
          <p:cNvPr id="3" name="Title 1">
            <a:extLst>
              <a:ext uri="{FF2B5EF4-FFF2-40B4-BE49-F238E27FC236}">
                <a16:creationId xmlns:a16="http://schemas.microsoft.com/office/drawing/2014/main" xmlns="" id="{358BF005-92C0-3084-D218-681B264E6BDC}"/>
              </a:ext>
            </a:extLst>
          </p:cNvPr>
          <p:cNvSpPr>
            <a:spLocks noGrp="1"/>
          </p:cNvSpPr>
          <p:nvPr/>
        </p:nvSpPr>
        <p:spPr>
          <a:xfrm>
            <a:off x="685800" y="598932"/>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sz="2800" dirty="0"/>
              <a:t>Abnormal UA Doppler waveform depends on the severity of disease</a:t>
            </a:r>
            <a:r>
              <a:rPr lang="en-US" sz="2800" b="1" dirty="0"/>
              <a:t>. </a:t>
            </a:r>
            <a:r>
              <a:rPr lang="en-US" b="1" dirty="0"/>
              <a:t/>
            </a:r>
            <a:br>
              <a:rPr lang="en-US" b="1" dirty="0"/>
            </a:br>
            <a:endParaRPr lang="en-US" dirty="0"/>
          </a:p>
        </p:txBody>
      </p:sp>
      <p:pic>
        <p:nvPicPr>
          <p:cNvPr id="4" name="Content Placeholder 3">
            <a:extLst>
              <a:ext uri="{FF2B5EF4-FFF2-40B4-BE49-F238E27FC236}">
                <a16:creationId xmlns:a16="http://schemas.microsoft.com/office/drawing/2014/main" xmlns="" id="{3CFFD24A-DECD-4AA8-D0E4-C7BB643728D9}"/>
              </a:ext>
            </a:extLst>
          </p:cNvPr>
          <p:cNvPicPr>
            <a:picLocks noGrp="1" noChangeAspect="1"/>
          </p:cNvPicPr>
          <p:nvPr/>
        </p:nvPicPr>
        <p:blipFill>
          <a:blip r:embed="rId2" cstate="print"/>
          <a:stretch>
            <a:fillRect/>
          </a:stretch>
        </p:blipFill>
        <p:spPr>
          <a:xfrm>
            <a:off x="1295400" y="1687068"/>
            <a:ext cx="6934200" cy="4571999"/>
          </a:xfrm>
          <a:prstGeom prst="rect">
            <a:avLst/>
          </a:prstGeom>
        </p:spPr>
      </p:pic>
    </p:spTree>
    <p:extLst>
      <p:ext uri="{BB962C8B-B14F-4D97-AF65-F5344CB8AC3E}">
        <p14:creationId xmlns:p14="http://schemas.microsoft.com/office/powerpoint/2010/main" val="3322596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EBAC3E5-C289-A888-F401-D8778129F651}"/>
              </a:ext>
            </a:extLst>
          </p:cNvPr>
          <p:cNvSpPr>
            <a:spLocks noGrp="1"/>
          </p:cNvSpPr>
          <p:nvPr>
            <p:ph type="sldNum" sz="quarter" idx="12"/>
          </p:nvPr>
        </p:nvSpPr>
        <p:spPr/>
        <p:txBody>
          <a:bodyPr/>
          <a:lstStyle/>
          <a:p>
            <a:fld id="{46E5D907-F39F-4740-A185-B892D8DE0C7A}" type="slidenum">
              <a:rPr lang="ar-IQ" smtClean="0"/>
              <a:pPr/>
              <a:t>32</a:t>
            </a:fld>
            <a:endParaRPr lang="ar-IQ"/>
          </a:p>
        </p:txBody>
      </p:sp>
      <p:sp>
        <p:nvSpPr>
          <p:cNvPr id="3" name="Title 1">
            <a:extLst>
              <a:ext uri="{FF2B5EF4-FFF2-40B4-BE49-F238E27FC236}">
                <a16:creationId xmlns:a16="http://schemas.microsoft.com/office/drawing/2014/main" xmlns="" id="{B2EBB037-D6E0-F66F-F5B8-09919FDCA40F}"/>
              </a:ext>
            </a:extLst>
          </p:cNvPr>
          <p:cNvSpPr>
            <a:spLocks noGrp="1"/>
          </p:cNvSpPr>
          <p:nvPr/>
        </p:nvSpPr>
        <p:spPr>
          <a:xfrm>
            <a:off x="685800" y="582168"/>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a:t>Normal MCA in the fetus</a:t>
            </a:r>
          </a:p>
        </p:txBody>
      </p:sp>
      <p:pic>
        <p:nvPicPr>
          <p:cNvPr id="4" name="Content Placeholder 3">
            <a:extLst>
              <a:ext uri="{FF2B5EF4-FFF2-40B4-BE49-F238E27FC236}">
                <a16:creationId xmlns:a16="http://schemas.microsoft.com/office/drawing/2014/main" xmlns="" id="{5E418397-22CB-A744-2A9A-BF4B549EF60F}"/>
              </a:ext>
            </a:extLst>
          </p:cNvPr>
          <p:cNvPicPr>
            <a:picLocks noGrp="1" noChangeAspect="1"/>
          </p:cNvPicPr>
          <p:nvPr/>
        </p:nvPicPr>
        <p:blipFill>
          <a:blip r:embed="rId2" cstate="print"/>
          <a:stretch>
            <a:fillRect/>
          </a:stretch>
        </p:blipFill>
        <p:spPr>
          <a:xfrm>
            <a:off x="1992042" y="1313975"/>
            <a:ext cx="5159915" cy="4829152"/>
          </a:xfrm>
          <a:prstGeom prst="rect">
            <a:avLst/>
          </a:prstGeom>
        </p:spPr>
      </p:pic>
    </p:spTree>
    <p:extLst>
      <p:ext uri="{BB962C8B-B14F-4D97-AF65-F5344CB8AC3E}">
        <p14:creationId xmlns:p14="http://schemas.microsoft.com/office/powerpoint/2010/main" val="424494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64CA701-834F-579C-276A-151B45531E1F}"/>
              </a:ext>
            </a:extLst>
          </p:cNvPr>
          <p:cNvSpPr>
            <a:spLocks noGrp="1"/>
          </p:cNvSpPr>
          <p:nvPr>
            <p:ph type="sldNum" sz="quarter" idx="12"/>
          </p:nvPr>
        </p:nvSpPr>
        <p:spPr/>
        <p:txBody>
          <a:bodyPr/>
          <a:lstStyle/>
          <a:p>
            <a:fld id="{46E5D907-F39F-4740-A185-B892D8DE0C7A}" type="slidenum">
              <a:rPr lang="ar-IQ" smtClean="0"/>
              <a:pPr/>
              <a:t>33</a:t>
            </a:fld>
            <a:endParaRPr lang="ar-IQ"/>
          </a:p>
        </p:txBody>
      </p:sp>
      <p:sp>
        <p:nvSpPr>
          <p:cNvPr id="3" name="Content Placeholder 2">
            <a:extLst>
              <a:ext uri="{FF2B5EF4-FFF2-40B4-BE49-F238E27FC236}">
                <a16:creationId xmlns:a16="http://schemas.microsoft.com/office/drawing/2014/main" xmlns="" id="{CC783D9E-805C-F35C-AA96-7A92F7C4B1A6}"/>
              </a:ext>
            </a:extLst>
          </p:cNvPr>
          <p:cNvSpPr>
            <a:spLocks noGrp="1"/>
          </p:cNvSpPr>
          <p:nvPr/>
        </p:nvSpPr>
        <p:spPr>
          <a:xfrm>
            <a:off x="685800" y="923400"/>
            <a:ext cx="7486600" cy="574596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sz="2800" dirty="0"/>
              <a:t>IUGR fetuses  may be experiencing chronic hypoxemia (decreased blood oxygen concentration) .</a:t>
            </a:r>
          </a:p>
          <a:p>
            <a:pPr algn="just"/>
            <a:r>
              <a:rPr lang="en-US" sz="2800" dirty="0"/>
              <a:t>With fetal hypoxemia, there is increased blood flow to vital organs (brain and myocardium) and reduced flow to the gastrointestinal tract and kidneys. </a:t>
            </a:r>
          </a:p>
          <a:p>
            <a:r>
              <a:rPr lang="en-US" sz="2800" dirty="0"/>
              <a:t>Thus, the PSV of a hypoxic fetus will show an increase in the MCA velocity.</a:t>
            </a:r>
          </a:p>
          <a:p>
            <a:pPr>
              <a:buNone/>
            </a:pPr>
            <a:endParaRPr lang="en-US" sz="2800" dirty="0"/>
          </a:p>
        </p:txBody>
      </p:sp>
    </p:spTree>
    <p:extLst>
      <p:ext uri="{BB962C8B-B14F-4D97-AF65-F5344CB8AC3E}">
        <p14:creationId xmlns:p14="http://schemas.microsoft.com/office/powerpoint/2010/main" val="919505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73A1269-991F-7379-C29A-A4CA8FCFB0EC}"/>
              </a:ext>
            </a:extLst>
          </p:cNvPr>
          <p:cNvSpPr>
            <a:spLocks noGrp="1"/>
          </p:cNvSpPr>
          <p:nvPr>
            <p:ph type="sldNum" sz="quarter" idx="12"/>
          </p:nvPr>
        </p:nvSpPr>
        <p:spPr/>
        <p:txBody>
          <a:bodyPr/>
          <a:lstStyle/>
          <a:p>
            <a:fld id="{46E5D907-F39F-4740-A185-B892D8DE0C7A}" type="slidenum">
              <a:rPr lang="ar-IQ" smtClean="0"/>
              <a:pPr/>
              <a:t>34</a:t>
            </a:fld>
            <a:endParaRPr lang="ar-IQ"/>
          </a:p>
        </p:txBody>
      </p:sp>
      <p:sp>
        <p:nvSpPr>
          <p:cNvPr id="5" name="TextBox 4">
            <a:extLst>
              <a:ext uri="{FF2B5EF4-FFF2-40B4-BE49-F238E27FC236}">
                <a16:creationId xmlns:a16="http://schemas.microsoft.com/office/drawing/2014/main" xmlns="" id="{A593400F-6CEB-854D-ABC8-BB74A61CA9B6}"/>
              </a:ext>
            </a:extLst>
          </p:cNvPr>
          <p:cNvSpPr txBox="1"/>
          <p:nvPr/>
        </p:nvSpPr>
        <p:spPr>
          <a:xfrm>
            <a:off x="1187624" y="1700808"/>
            <a:ext cx="7272808" cy="2554545"/>
          </a:xfrm>
          <a:prstGeom prst="rect">
            <a:avLst/>
          </a:prstGeom>
          <a:noFill/>
        </p:spPr>
        <p:txBody>
          <a:bodyPr wrap="square">
            <a:spAutoFit/>
          </a:bodyPr>
          <a:lstStyle/>
          <a:p>
            <a:pPr>
              <a:buNone/>
            </a:pPr>
            <a:r>
              <a:rPr lang="en-US" sz="3200" b="1" dirty="0"/>
              <a:t>MCA and ANEMIA</a:t>
            </a:r>
            <a:endParaRPr lang="en-US" sz="3200" dirty="0"/>
          </a:p>
          <a:p>
            <a:r>
              <a:rPr lang="en-US" sz="3200" dirty="0"/>
              <a:t>Middle Cerebral artery (MCA) Doppler can help determine likelihood of fetal anemia.</a:t>
            </a:r>
          </a:p>
          <a:p>
            <a:pPr lvl="0"/>
            <a:r>
              <a:rPr lang="en-US" sz="3200" dirty="0"/>
              <a:t>MCA is examined close to its origin from the internal carotid artery.</a:t>
            </a:r>
          </a:p>
        </p:txBody>
      </p:sp>
    </p:spTree>
    <p:extLst>
      <p:ext uri="{BB962C8B-B14F-4D97-AF65-F5344CB8AC3E}">
        <p14:creationId xmlns:p14="http://schemas.microsoft.com/office/powerpoint/2010/main" val="3238777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DCF632-D739-0A99-1C9C-A22C4BFABA72}"/>
              </a:ext>
            </a:extLst>
          </p:cNvPr>
          <p:cNvSpPr>
            <a:spLocks noGrp="1"/>
          </p:cNvSpPr>
          <p:nvPr>
            <p:ph type="sldNum" sz="quarter" idx="12"/>
          </p:nvPr>
        </p:nvSpPr>
        <p:spPr/>
        <p:txBody>
          <a:bodyPr/>
          <a:lstStyle/>
          <a:p>
            <a:fld id="{46E5D907-F39F-4740-A185-B892D8DE0C7A}" type="slidenum">
              <a:rPr lang="ar-IQ" smtClean="0"/>
              <a:pPr/>
              <a:t>35</a:t>
            </a:fld>
            <a:endParaRPr lang="ar-IQ"/>
          </a:p>
        </p:txBody>
      </p:sp>
      <p:sp>
        <p:nvSpPr>
          <p:cNvPr id="3" name="Title 1">
            <a:extLst>
              <a:ext uri="{FF2B5EF4-FFF2-40B4-BE49-F238E27FC236}">
                <a16:creationId xmlns:a16="http://schemas.microsoft.com/office/drawing/2014/main" xmlns="" id="{E41A17BC-B25E-E586-8127-5F13C65205AF}"/>
              </a:ext>
            </a:extLst>
          </p:cNvPr>
          <p:cNvSpPr>
            <a:spLocks noGrp="1"/>
          </p:cNvSpPr>
          <p:nvPr/>
        </p:nvSpPr>
        <p:spPr>
          <a:xfrm>
            <a:off x="685800" y="506857"/>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a:t> An abnormal MCA. </a:t>
            </a:r>
            <a:br>
              <a:rPr lang="en-US" dirty="0"/>
            </a:br>
            <a:endParaRPr lang="en-US" dirty="0"/>
          </a:p>
        </p:txBody>
      </p:sp>
      <p:pic>
        <p:nvPicPr>
          <p:cNvPr id="4" name="Content Placeholder 3">
            <a:extLst>
              <a:ext uri="{FF2B5EF4-FFF2-40B4-BE49-F238E27FC236}">
                <a16:creationId xmlns:a16="http://schemas.microsoft.com/office/drawing/2014/main" xmlns="" id="{3C6DD662-9DB7-1DB2-AB10-AC7FDFAC5DFD}"/>
              </a:ext>
            </a:extLst>
          </p:cNvPr>
          <p:cNvPicPr>
            <a:picLocks noGrp="1" noChangeAspect="1"/>
          </p:cNvPicPr>
          <p:nvPr/>
        </p:nvPicPr>
        <p:blipFill>
          <a:blip r:embed="rId2" cstate="print"/>
          <a:stretch>
            <a:fillRect/>
          </a:stretch>
        </p:blipFill>
        <p:spPr>
          <a:xfrm>
            <a:off x="1112488" y="1556792"/>
            <a:ext cx="6919023" cy="4572000"/>
          </a:xfrm>
          <a:prstGeom prst="rect">
            <a:avLst/>
          </a:prstGeom>
        </p:spPr>
      </p:pic>
    </p:spTree>
    <p:extLst>
      <p:ext uri="{BB962C8B-B14F-4D97-AF65-F5344CB8AC3E}">
        <p14:creationId xmlns:p14="http://schemas.microsoft.com/office/powerpoint/2010/main" val="2085125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3E0A43F-2E32-38B5-130B-F33B53A5BDFD}"/>
              </a:ext>
            </a:extLst>
          </p:cNvPr>
          <p:cNvSpPr>
            <a:spLocks noGrp="1"/>
          </p:cNvSpPr>
          <p:nvPr>
            <p:ph type="sldNum" sz="quarter" idx="12"/>
          </p:nvPr>
        </p:nvSpPr>
        <p:spPr/>
        <p:txBody>
          <a:bodyPr/>
          <a:lstStyle/>
          <a:p>
            <a:fld id="{46E5D907-F39F-4740-A185-B892D8DE0C7A}" type="slidenum">
              <a:rPr lang="ar-IQ" smtClean="0"/>
              <a:pPr/>
              <a:t>36</a:t>
            </a:fld>
            <a:endParaRPr lang="ar-IQ"/>
          </a:p>
        </p:txBody>
      </p:sp>
      <p:sp>
        <p:nvSpPr>
          <p:cNvPr id="3" name="Title 1">
            <a:extLst>
              <a:ext uri="{FF2B5EF4-FFF2-40B4-BE49-F238E27FC236}">
                <a16:creationId xmlns:a16="http://schemas.microsoft.com/office/drawing/2014/main" xmlns="" id="{A10F2604-1846-4B9F-A823-2FD85328BD6E}"/>
              </a:ext>
            </a:extLst>
          </p:cNvPr>
          <p:cNvSpPr>
            <a:spLocks noGrp="1"/>
          </p:cNvSpPr>
          <p:nvPr/>
        </p:nvSpPr>
        <p:spPr>
          <a:xfrm>
            <a:off x="685800" y="507252"/>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a:t>Uterine Artery</a:t>
            </a:r>
          </a:p>
        </p:txBody>
      </p:sp>
      <p:sp>
        <p:nvSpPr>
          <p:cNvPr id="4" name="Content Placeholder 2">
            <a:extLst>
              <a:ext uri="{FF2B5EF4-FFF2-40B4-BE49-F238E27FC236}">
                <a16:creationId xmlns:a16="http://schemas.microsoft.com/office/drawing/2014/main" xmlns="" id="{805282E2-2133-BD3B-1FEB-5ED1826087D1}"/>
              </a:ext>
            </a:extLst>
          </p:cNvPr>
          <p:cNvSpPr>
            <a:spLocks noGrp="1"/>
          </p:cNvSpPr>
          <p:nvPr/>
        </p:nvSpPr>
        <p:spPr>
          <a:xfrm>
            <a:off x="685800" y="1778748"/>
            <a:ext cx="7772400" cy="45720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dirty="0"/>
              <a:t>Low resistance in second and third trimesters is normal</a:t>
            </a:r>
          </a:p>
          <a:p>
            <a:r>
              <a:rPr lang="en-US" dirty="0"/>
              <a:t>Appearance of a ‘notch’ in Doppler waveform is abnormal and thought to predict insufficiency &amp; IUGR</a:t>
            </a:r>
          </a:p>
          <a:p>
            <a:endParaRPr lang="en-US" dirty="0"/>
          </a:p>
        </p:txBody>
      </p:sp>
    </p:spTree>
    <p:extLst>
      <p:ext uri="{BB962C8B-B14F-4D97-AF65-F5344CB8AC3E}">
        <p14:creationId xmlns:p14="http://schemas.microsoft.com/office/powerpoint/2010/main" val="2967452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CC7AD69-05C9-9D57-B38C-5D73AC527E7B}"/>
              </a:ext>
            </a:extLst>
          </p:cNvPr>
          <p:cNvSpPr>
            <a:spLocks noGrp="1"/>
          </p:cNvSpPr>
          <p:nvPr>
            <p:ph type="sldNum" sz="quarter" idx="12"/>
          </p:nvPr>
        </p:nvSpPr>
        <p:spPr/>
        <p:txBody>
          <a:bodyPr/>
          <a:lstStyle/>
          <a:p>
            <a:fld id="{46E5D907-F39F-4740-A185-B892D8DE0C7A}" type="slidenum">
              <a:rPr lang="ar-IQ" smtClean="0"/>
              <a:pPr/>
              <a:t>37</a:t>
            </a:fld>
            <a:endParaRPr lang="ar-IQ"/>
          </a:p>
        </p:txBody>
      </p:sp>
      <p:sp>
        <p:nvSpPr>
          <p:cNvPr id="3" name="Content Placeholder 2">
            <a:extLst>
              <a:ext uri="{FF2B5EF4-FFF2-40B4-BE49-F238E27FC236}">
                <a16:creationId xmlns:a16="http://schemas.microsoft.com/office/drawing/2014/main" xmlns="" id="{DC7EA452-742C-68B6-53A7-B4787AAF99A9}"/>
              </a:ext>
            </a:extLst>
          </p:cNvPr>
          <p:cNvSpPr>
            <a:spLocks noGrp="1"/>
          </p:cNvSpPr>
          <p:nvPr/>
        </p:nvSpPr>
        <p:spPr>
          <a:xfrm>
            <a:off x="685800" y="1340768"/>
            <a:ext cx="7772400" cy="566976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dirty="0"/>
              <a:t>IVC Doppler waveforms can be obtained from a coronal plane of the chest and abdomen. In this view, the IVC can be imaged as it enters into the right atrium, joined by the ductus venosus and the left hepatic vein. The IVC waveforms are triphasic in shape, with the first phase corresponding to ventricular systole, the second phase to early diastole, and the third phase to late diastole or the atrial kick.</a:t>
            </a:r>
          </a:p>
          <a:p>
            <a:endParaRPr lang="en-US" dirty="0"/>
          </a:p>
        </p:txBody>
      </p:sp>
    </p:spTree>
    <p:extLst>
      <p:ext uri="{BB962C8B-B14F-4D97-AF65-F5344CB8AC3E}">
        <p14:creationId xmlns:p14="http://schemas.microsoft.com/office/powerpoint/2010/main" val="1052470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FD02FC5-115E-4DEF-8262-F0E36FCEE513}"/>
              </a:ext>
            </a:extLst>
          </p:cNvPr>
          <p:cNvPicPr>
            <a:picLocks noChangeAspect="1"/>
          </p:cNvPicPr>
          <p:nvPr/>
        </p:nvPicPr>
        <p:blipFill rotWithShape="1">
          <a:blip r:embed="rId2"/>
          <a:srcRect t="6946"/>
          <a:stretch/>
        </p:blipFill>
        <p:spPr>
          <a:xfrm>
            <a:off x="2116566" y="1124744"/>
            <a:ext cx="4975714" cy="5147468"/>
          </a:xfrm>
          <a:prstGeom prst="rect">
            <a:avLst/>
          </a:prstGeom>
        </p:spPr>
      </p:pic>
      <p:sp>
        <p:nvSpPr>
          <p:cNvPr id="4" name="مستطيل 1"/>
          <p:cNvSpPr/>
          <p:nvPr/>
        </p:nvSpPr>
        <p:spPr>
          <a:xfrm>
            <a:off x="611560" y="601524"/>
            <a:ext cx="8136904" cy="523220"/>
          </a:xfrm>
          <a:prstGeom prst="rect">
            <a:avLst/>
          </a:prstGeom>
        </p:spPr>
        <p:txBody>
          <a:bodyPr wrap="square">
            <a:spAutoFit/>
          </a:bodyPr>
          <a:lstStyle/>
          <a:p>
            <a:pPr algn="l" rtl="0"/>
            <a:r>
              <a:rPr lang="en-US" sz="2800" b="0" i="0" u="none" strike="noStrike" baseline="0" dirty="0">
                <a:solidFill>
                  <a:srgbClr val="231F20"/>
                </a:solidFill>
                <a:latin typeface="f109"/>
              </a:rPr>
              <a:t>Indications for Antepartum Testing</a:t>
            </a:r>
            <a:endParaRPr lang="en-US" sz="3600" b="1" dirty="0"/>
          </a:p>
        </p:txBody>
      </p:sp>
      <p:sp>
        <p:nvSpPr>
          <p:cNvPr id="5" name="Slide Number Placeholder 4">
            <a:extLst>
              <a:ext uri="{FF2B5EF4-FFF2-40B4-BE49-F238E27FC236}">
                <a16:creationId xmlns:a16="http://schemas.microsoft.com/office/drawing/2014/main" xmlns="" id="{67078B6E-978E-4179-8C35-47A928C4DC56}"/>
              </a:ext>
            </a:extLst>
          </p:cNvPr>
          <p:cNvSpPr>
            <a:spLocks noGrp="1"/>
          </p:cNvSpPr>
          <p:nvPr>
            <p:ph type="sldNum" sz="quarter" idx="12"/>
          </p:nvPr>
        </p:nvSpPr>
        <p:spPr/>
        <p:txBody>
          <a:bodyPr/>
          <a:lstStyle/>
          <a:p>
            <a:fld id="{46E5D907-F39F-4740-A185-B892D8DE0C7A}" type="slidenum">
              <a:rPr lang="ar-IQ" smtClean="0"/>
              <a:pPr/>
              <a:t>38</a:t>
            </a:fld>
            <a:endParaRPr lang="ar-IQ"/>
          </a:p>
        </p:txBody>
      </p:sp>
    </p:spTree>
    <p:extLst>
      <p:ext uri="{BB962C8B-B14F-4D97-AF65-F5344CB8AC3E}">
        <p14:creationId xmlns:p14="http://schemas.microsoft.com/office/powerpoint/2010/main" val="1657838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Thank-You Letters to Send to People in Your Network Who Matter - Idea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28DDCC81-FB24-D783-4365-8A83970E3C9F}"/>
              </a:ext>
            </a:extLst>
          </p:cNvPr>
          <p:cNvSpPr>
            <a:spLocks noGrp="1"/>
          </p:cNvSpPr>
          <p:nvPr>
            <p:ph type="sldNum" sz="quarter" idx="12"/>
          </p:nvPr>
        </p:nvSpPr>
        <p:spPr/>
        <p:txBody>
          <a:bodyPr/>
          <a:lstStyle/>
          <a:p>
            <a:fld id="{46E5D907-F39F-4740-A185-B892D8DE0C7A}" type="slidenum">
              <a:rPr lang="ar-IQ" smtClean="0"/>
              <a:pPr/>
              <a:t>39</a:t>
            </a:fld>
            <a:endParaRPr lang="ar-IQ"/>
          </a:p>
        </p:txBody>
      </p:sp>
    </p:spTree>
    <p:extLst>
      <p:ext uri="{BB962C8B-B14F-4D97-AF65-F5344CB8AC3E}">
        <p14:creationId xmlns:p14="http://schemas.microsoft.com/office/powerpoint/2010/main" val="123244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618066"/>
            <a:ext cx="7704856" cy="2308324"/>
          </a:xfrm>
          <a:prstGeom prst="rect">
            <a:avLst/>
          </a:prstGeom>
        </p:spPr>
        <p:txBody>
          <a:bodyPr wrap="square">
            <a:spAutoFit/>
          </a:bodyPr>
          <a:lstStyle/>
          <a:p>
            <a:pPr algn="just"/>
            <a:r>
              <a:rPr lang="en-US" sz="2400" b="1" dirty="0"/>
              <a:t> A way to assess intrauterine well-being in which the expectant woman records fetal movement during her usual activities. There should be at least 10 movements within a 2-hour period; if fewer than 10 movements are perceived, further medical evaluation is needed.</a:t>
            </a:r>
            <a:endParaRPr lang="ar-IQ" sz="2400" b="1" dirty="0"/>
          </a:p>
        </p:txBody>
      </p:sp>
      <p:pic>
        <p:nvPicPr>
          <p:cNvPr id="3" name="صورة 2" descr="How to Perform Fetal Kick Counts: 13 Steps (with Pict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369" y="3068960"/>
            <a:ext cx="4373245" cy="3240360"/>
          </a:xfrm>
          <a:prstGeom prst="rect">
            <a:avLst/>
          </a:prstGeom>
          <a:noFill/>
          <a:ln>
            <a:noFill/>
          </a:ln>
        </p:spPr>
      </p:pic>
      <p:sp>
        <p:nvSpPr>
          <p:cNvPr id="4" name="Slide Number Placeholder 3">
            <a:extLst>
              <a:ext uri="{FF2B5EF4-FFF2-40B4-BE49-F238E27FC236}">
                <a16:creationId xmlns:a16="http://schemas.microsoft.com/office/drawing/2014/main" xmlns="" id="{482C69C2-4515-5E7F-7286-6A13D2D8BD74}"/>
              </a:ext>
            </a:extLst>
          </p:cNvPr>
          <p:cNvSpPr>
            <a:spLocks noGrp="1"/>
          </p:cNvSpPr>
          <p:nvPr>
            <p:ph type="sldNum" sz="quarter" idx="12"/>
          </p:nvPr>
        </p:nvSpPr>
        <p:spPr/>
        <p:txBody>
          <a:bodyPr/>
          <a:lstStyle/>
          <a:p>
            <a:fld id="{46E5D907-F39F-4740-A185-B892D8DE0C7A}" type="slidenum">
              <a:rPr lang="ar-IQ" smtClean="0"/>
              <a:pPr/>
              <a:t>4</a:t>
            </a:fld>
            <a:endParaRPr lang="ar-IQ"/>
          </a:p>
        </p:txBody>
      </p:sp>
    </p:spTree>
    <p:extLst>
      <p:ext uri="{BB962C8B-B14F-4D97-AF65-F5344CB8AC3E}">
        <p14:creationId xmlns:p14="http://schemas.microsoft.com/office/powerpoint/2010/main" val="28131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kick count chart fetal movement - Pfla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3668" y="620688"/>
            <a:ext cx="5976664" cy="5479545"/>
          </a:xfrm>
          <a:prstGeom prst="rect">
            <a:avLst/>
          </a:prstGeom>
          <a:noFill/>
          <a:ln>
            <a:noFill/>
          </a:ln>
        </p:spPr>
      </p:pic>
      <p:sp>
        <p:nvSpPr>
          <p:cNvPr id="3" name="Slide Number Placeholder 2">
            <a:extLst>
              <a:ext uri="{FF2B5EF4-FFF2-40B4-BE49-F238E27FC236}">
                <a16:creationId xmlns:a16="http://schemas.microsoft.com/office/drawing/2014/main" xmlns="" id="{8701D7DD-8619-2FA0-74BF-12723DA91F56}"/>
              </a:ext>
            </a:extLst>
          </p:cNvPr>
          <p:cNvSpPr>
            <a:spLocks noGrp="1"/>
          </p:cNvSpPr>
          <p:nvPr>
            <p:ph type="sldNum" sz="quarter" idx="12"/>
          </p:nvPr>
        </p:nvSpPr>
        <p:spPr/>
        <p:txBody>
          <a:bodyPr/>
          <a:lstStyle/>
          <a:p>
            <a:fld id="{46E5D907-F39F-4740-A185-B892D8DE0C7A}" type="slidenum">
              <a:rPr lang="ar-IQ" smtClean="0"/>
              <a:pPr/>
              <a:t>5</a:t>
            </a:fld>
            <a:endParaRPr lang="ar-IQ"/>
          </a:p>
        </p:txBody>
      </p:sp>
    </p:spTree>
    <p:extLst>
      <p:ext uri="{BB962C8B-B14F-4D97-AF65-F5344CB8AC3E}">
        <p14:creationId xmlns:p14="http://schemas.microsoft.com/office/powerpoint/2010/main" val="144405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03661" y="900003"/>
            <a:ext cx="6552728" cy="523220"/>
          </a:xfrm>
          <a:prstGeom prst="rect">
            <a:avLst/>
          </a:prstGeom>
        </p:spPr>
        <p:txBody>
          <a:bodyPr wrap="square">
            <a:spAutoFit/>
          </a:bodyPr>
          <a:lstStyle/>
          <a:p>
            <a:pPr algn="just" rtl="0"/>
            <a:endParaRPr lang="en-US" sz="2800" dirty="0"/>
          </a:p>
        </p:txBody>
      </p:sp>
      <p:sp>
        <p:nvSpPr>
          <p:cNvPr id="3" name="Slide Number Placeholder 2">
            <a:extLst>
              <a:ext uri="{FF2B5EF4-FFF2-40B4-BE49-F238E27FC236}">
                <a16:creationId xmlns:a16="http://schemas.microsoft.com/office/drawing/2014/main" xmlns="" id="{0F73761A-35C1-8E7A-7057-3A61FF43B004}"/>
              </a:ext>
            </a:extLst>
          </p:cNvPr>
          <p:cNvSpPr>
            <a:spLocks noGrp="1"/>
          </p:cNvSpPr>
          <p:nvPr>
            <p:ph type="sldNum" sz="quarter" idx="12"/>
          </p:nvPr>
        </p:nvSpPr>
        <p:spPr/>
        <p:txBody>
          <a:bodyPr/>
          <a:lstStyle/>
          <a:p>
            <a:fld id="{46E5D907-F39F-4740-A185-B892D8DE0C7A}" type="slidenum">
              <a:rPr lang="ar-IQ" smtClean="0"/>
              <a:pPr/>
              <a:t>6</a:t>
            </a:fld>
            <a:endParaRPr lang="ar-IQ"/>
          </a:p>
        </p:txBody>
      </p:sp>
      <p:sp>
        <p:nvSpPr>
          <p:cNvPr id="4" name="Title 1">
            <a:extLst>
              <a:ext uri="{FF2B5EF4-FFF2-40B4-BE49-F238E27FC236}">
                <a16:creationId xmlns:a16="http://schemas.microsoft.com/office/drawing/2014/main" xmlns="" id="{452CD4F2-C61A-410A-187D-EA582B23CE06}"/>
              </a:ext>
            </a:extLst>
          </p:cNvPr>
          <p:cNvSpPr>
            <a:spLocks noGrp="1"/>
          </p:cNvSpPr>
          <p:nvPr/>
        </p:nvSpPr>
        <p:spPr>
          <a:xfrm>
            <a:off x="639885" y="58831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Non Stress Test (NST)</a:t>
            </a:r>
          </a:p>
        </p:txBody>
      </p:sp>
      <p:sp>
        <p:nvSpPr>
          <p:cNvPr id="5" name="Content Placeholder 2">
            <a:extLst>
              <a:ext uri="{FF2B5EF4-FFF2-40B4-BE49-F238E27FC236}">
                <a16:creationId xmlns:a16="http://schemas.microsoft.com/office/drawing/2014/main" xmlns="" id="{8210280A-69E5-7F39-565B-642DD37371B7}"/>
              </a:ext>
            </a:extLst>
          </p:cNvPr>
          <p:cNvSpPr>
            <a:spLocks noGrp="1"/>
          </p:cNvSpPr>
          <p:nvPr/>
        </p:nvSpPr>
        <p:spPr>
          <a:xfrm>
            <a:off x="611560" y="1429828"/>
            <a:ext cx="7816728" cy="5383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en-US" dirty="0">
                <a:cs typeface="+mn-cs"/>
              </a:rPr>
              <a:t>Looks to accelerations in FHR as an indication of fetal well-being; a fetus that is NOT acidotic or neurologically depressed will have a HR that temporarily accelerates with fetal movement</a:t>
            </a:r>
          </a:p>
          <a:p>
            <a:pPr lvl="1" algn="just"/>
            <a:r>
              <a:rPr lang="en-US" dirty="0">
                <a:solidFill>
                  <a:schemeClr val="accent4"/>
                </a:solidFill>
                <a:cs typeface="+mn-cs"/>
              </a:rPr>
              <a:t>REACTIVE</a:t>
            </a:r>
            <a:r>
              <a:rPr lang="en-US" dirty="0">
                <a:cs typeface="+mn-cs"/>
              </a:rPr>
              <a:t>: ≥2 accelerations within 20 minutes</a:t>
            </a:r>
          </a:p>
          <a:p>
            <a:pPr lvl="1" algn="just"/>
            <a:r>
              <a:rPr lang="en-US" dirty="0">
                <a:solidFill>
                  <a:srgbClr val="6AAC90"/>
                </a:solidFill>
                <a:cs typeface="+mn-cs"/>
              </a:rPr>
              <a:t>NONREACTIVE</a:t>
            </a:r>
            <a:r>
              <a:rPr lang="en-US" dirty="0">
                <a:cs typeface="+mn-cs"/>
              </a:rPr>
              <a:t>: &lt;2 accelerations in 40 minutes</a:t>
            </a:r>
          </a:p>
          <a:p>
            <a:pPr algn="just"/>
            <a:r>
              <a:rPr lang="en-US" dirty="0">
                <a:cs typeface="+mn-cs"/>
              </a:rPr>
              <a:t>Accelerations ≥ 32 weeks: 15 BPM above baseline + lasting ≥ 15s</a:t>
            </a:r>
            <a:r>
              <a:rPr lang="en-US" baseline="30000" dirty="0">
                <a:cs typeface="+mn-cs"/>
              </a:rPr>
              <a:t>4-5</a:t>
            </a:r>
          </a:p>
          <a:p>
            <a:pPr algn="just"/>
            <a:r>
              <a:rPr lang="en-US" dirty="0">
                <a:cs typeface="+mn-cs"/>
              </a:rPr>
              <a:t>Accelerations &lt; 32 weeks: 10 BPM above baseline + lasting ≥ 10s</a:t>
            </a:r>
          </a:p>
          <a:p>
            <a:pPr algn="just"/>
            <a:r>
              <a:rPr lang="en-US" dirty="0">
                <a:cs typeface="+mn-cs"/>
              </a:rPr>
              <a:t>If it is believed that there is an absence of accelerations 2/2 fetal sleep cycles, </a:t>
            </a:r>
            <a:r>
              <a:rPr lang="en-US" dirty="0" err="1">
                <a:solidFill>
                  <a:schemeClr val="accent4"/>
                </a:solidFill>
                <a:cs typeface="+mn-cs"/>
              </a:rPr>
              <a:t>vibroacoustic</a:t>
            </a:r>
            <a:r>
              <a:rPr lang="en-US" dirty="0">
                <a:solidFill>
                  <a:schemeClr val="accent4"/>
                </a:solidFill>
                <a:cs typeface="+mn-cs"/>
              </a:rPr>
              <a:t> stimulation</a:t>
            </a:r>
            <a:r>
              <a:rPr lang="en-US" dirty="0">
                <a:cs typeface="+mn-cs"/>
              </a:rPr>
              <a:t>-elicited accelerations are a valid prediction of FWB</a:t>
            </a:r>
            <a:r>
              <a:rPr lang="en-US" baseline="30000" dirty="0">
                <a:cs typeface="+mn-cs"/>
              </a:rPr>
              <a:t>6-9</a:t>
            </a:r>
            <a:endParaRPr lang="en-US" dirty="0">
              <a:cs typeface="+mn-cs"/>
            </a:endParaRPr>
          </a:p>
          <a:p>
            <a:pPr algn="just"/>
            <a:r>
              <a:rPr lang="en-US" dirty="0">
                <a:cs typeface="+mn-cs"/>
              </a:rPr>
              <a:t>Advantages: doesn’t require an IV, oxytocin, or contractions</a:t>
            </a:r>
          </a:p>
          <a:p>
            <a:pPr lvl="1" algn="just"/>
            <a:r>
              <a:rPr lang="en-US" sz="2000" dirty="0">
                <a:cs typeface="+mn-cs"/>
              </a:rPr>
              <a:t>no contraindications</a:t>
            </a:r>
          </a:p>
        </p:txBody>
      </p:sp>
    </p:spTree>
    <p:extLst>
      <p:ext uri="{BB962C8B-B14F-4D97-AF65-F5344CB8AC3E}">
        <p14:creationId xmlns:p14="http://schemas.microsoft.com/office/powerpoint/2010/main" val="336931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F374A62-A73D-7E17-8443-2F466D47099D}"/>
              </a:ext>
            </a:extLst>
          </p:cNvPr>
          <p:cNvSpPr>
            <a:spLocks noGrp="1"/>
          </p:cNvSpPr>
          <p:nvPr>
            <p:ph type="sldNum" sz="quarter" idx="12"/>
          </p:nvPr>
        </p:nvSpPr>
        <p:spPr/>
        <p:txBody>
          <a:bodyPr/>
          <a:lstStyle/>
          <a:p>
            <a:fld id="{46E5D907-F39F-4740-A185-B892D8DE0C7A}" type="slidenum">
              <a:rPr lang="ar-IQ" smtClean="0"/>
              <a:pPr/>
              <a:t>7</a:t>
            </a:fld>
            <a:endParaRPr lang="ar-IQ"/>
          </a:p>
        </p:txBody>
      </p:sp>
      <p:sp>
        <p:nvSpPr>
          <p:cNvPr id="3" name="Title 1">
            <a:extLst>
              <a:ext uri="{FF2B5EF4-FFF2-40B4-BE49-F238E27FC236}">
                <a16:creationId xmlns:a16="http://schemas.microsoft.com/office/drawing/2014/main" xmlns="" id="{C15D8B4B-EB00-0955-4AE3-271966182A73}"/>
              </a:ext>
            </a:extLst>
          </p:cNvPr>
          <p:cNvSpPr>
            <a:spLocks noGrp="1"/>
          </p:cNvSpPr>
          <p:nvPr/>
        </p:nvSpPr>
        <p:spPr>
          <a:xfrm>
            <a:off x="827584" y="602617"/>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Non Stress Test: Significance</a:t>
            </a:r>
            <a:endParaRPr lang="en-US" sz="4000" b="1" baseline="70000" dirty="0"/>
          </a:p>
        </p:txBody>
      </p:sp>
      <p:sp>
        <p:nvSpPr>
          <p:cNvPr id="4" name="Content Placeholder 2">
            <a:extLst>
              <a:ext uri="{FF2B5EF4-FFF2-40B4-BE49-F238E27FC236}">
                <a16:creationId xmlns:a16="http://schemas.microsoft.com/office/drawing/2014/main" xmlns="" id="{EBC7AC28-B65B-9489-4FC1-738A4B0B2893}"/>
              </a:ext>
            </a:extLst>
          </p:cNvPr>
          <p:cNvSpPr>
            <a:spLocks noGrp="1"/>
          </p:cNvSpPr>
          <p:nvPr/>
        </p:nvSpPr>
        <p:spPr>
          <a:xfrm>
            <a:off x="539552" y="1552058"/>
            <a:ext cx="9400134" cy="45481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sz="2800" dirty="0"/>
              <a:t>Non reactivity is associated with:</a:t>
            </a:r>
          </a:p>
          <a:p>
            <a:pPr lvl="1">
              <a:lnSpc>
                <a:spcPct val="90000"/>
              </a:lnSpc>
            </a:pPr>
            <a:r>
              <a:rPr lang="en-US" sz="2400" dirty="0"/>
              <a:t>Fetal distress in labor (5x)</a:t>
            </a:r>
          </a:p>
          <a:p>
            <a:pPr lvl="1">
              <a:lnSpc>
                <a:spcPct val="90000"/>
              </a:lnSpc>
            </a:pPr>
            <a:r>
              <a:rPr lang="en-US" sz="2400" dirty="0"/>
              <a:t>Low 5 min. Apgar scores (6x)</a:t>
            </a:r>
          </a:p>
          <a:p>
            <a:pPr lvl="1"/>
            <a:r>
              <a:rPr lang="en-US" sz="2400" dirty="0"/>
              <a:t>Increased Fetal Death Rate (7-12x) </a:t>
            </a:r>
          </a:p>
          <a:p>
            <a:r>
              <a:rPr lang="en-US" sz="2800" dirty="0"/>
              <a:t>Decelerations during a Reactive NST:</a:t>
            </a:r>
          </a:p>
          <a:p>
            <a:pPr lvl="1"/>
            <a:r>
              <a:rPr lang="en-US" sz="2400" dirty="0"/>
              <a:t>Increased distress in labor (2 – 3X)</a:t>
            </a:r>
          </a:p>
          <a:p>
            <a:pPr lvl="1"/>
            <a:r>
              <a:rPr lang="en-US" sz="2400" dirty="0"/>
              <a:t>IUGR (8 – 12X)</a:t>
            </a:r>
          </a:p>
          <a:p>
            <a:pPr lvl="1"/>
            <a:r>
              <a:rPr lang="en-US" sz="2400" dirty="0"/>
              <a:t>Fetal Death (5X)</a:t>
            </a:r>
          </a:p>
          <a:p>
            <a:pPr lvl="1">
              <a:lnSpc>
                <a:spcPct val="90000"/>
              </a:lnSpc>
            </a:pPr>
            <a:endParaRPr lang="en-US" sz="2000" dirty="0"/>
          </a:p>
          <a:p>
            <a:endParaRPr lang="en-US" sz="2400" baseline="30000" dirty="0"/>
          </a:p>
        </p:txBody>
      </p:sp>
    </p:spTree>
    <p:extLst>
      <p:ext uri="{BB962C8B-B14F-4D97-AF65-F5344CB8AC3E}">
        <p14:creationId xmlns:p14="http://schemas.microsoft.com/office/powerpoint/2010/main" val="294047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768761"/>
            <a:ext cx="7632848" cy="4893647"/>
          </a:xfrm>
          <a:prstGeom prst="rect">
            <a:avLst/>
          </a:prstGeom>
        </p:spPr>
        <p:txBody>
          <a:bodyPr wrap="square">
            <a:spAutoFit/>
          </a:bodyPr>
          <a:lstStyle/>
          <a:p>
            <a:pPr lvl="0" algn="just" rtl="0"/>
            <a:r>
              <a:rPr lang="en-US" sz="3200" b="1" u="sng" dirty="0">
                <a:solidFill>
                  <a:srgbClr val="00B0F0"/>
                </a:solidFill>
              </a:rPr>
              <a:t>The non-stress test</a:t>
            </a:r>
            <a:endParaRPr lang="en-US" sz="3200" b="1" dirty="0">
              <a:solidFill>
                <a:srgbClr val="00B0F0"/>
              </a:solidFill>
            </a:endParaRPr>
          </a:p>
          <a:p>
            <a:pPr algn="just" rtl="0"/>
            <a:r>
              <a:rPr lang="en-US" sz="2800" dirty="0"/>
              <a:t>    The non-stress  test measures the fetal heart rate in response to fetal movement over time. The term “non-stress” means that during the test, nothing is done to place stress on the fetus.</a:t>
            </a:r>
          </a:p>
          <a:p>
            <a:pPr algn="just" rtl="0"/>
            <a:r>
              <a:rPr lang="en-US" sz="2800" dirty="0"/>
              <a:t>This test may be done in the health care professional’s office or in a hospital. The test is done while woman are reclining or lying down and usually takes at least 20 minutes. A belt with a sensor that measures the fetal heart rate is placed around the abdomen. The fetal heart rate is recorded by a machine.</a:t>
            </a:r>
          </a:p>
        </p:txBody>
      </p:sp>
      <p:sp>
        <p:nvSpPr>
          <p:cNvPr id="3" name="Slide Number Placeholder 2">
            <a:extLst>
              <a:ext uri="{FF2B5EF4-FFF2-40B4-BE49-F238E27FC236}">
                <a16:creationId xmlns:a16="http://schemas.microsoft.com/office/drawing/2014/main" xmlns="" id="{634B6719-6DB4-0B6F-C0A4-BF740A716C00}"/>
              </a:ext>
            </a:extLst>
          </p:cNvPr>
          <p:cNvSpPr>
            <a:spLocks noGrp="1"/>
          </p:cNvSpPr>
          <p:nvPr>
            <p:ph type="sldNum" sz="quarter" idx="12"/>
          </p:nvPr>
        </p:nvSpPr>
        <p:spPr/>
        <p:txBody>
          <a:bodyPr/>
          <a:lstStyle/>
          <a:p>
            <a:fld id="{46E5D907-F39F-4740-A185-B892D8DE0C7A}" type="slidenum">
              <a:rPr lang="ar-IQ" smtClean="0"/>
              <a:pPr/>
              <a:t>8</a:t>
            </a:fld>
            <a:endParaRPr lang="ar-IQ"/>
          </a:p>
        </p:txBody>
      </p:sp>
    </p:spTree>
    <p:extLst>
      <p:ext uri="{BB962C8B-B14F-4D97-AF65-F5344CB8AC3E}">
        <p14:creationId xmlns:p14="http://schemas.microsoft.com/office/powerpoint/2010/main" val="286064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ow to read nst graph"/>
          <p:cNvPicPr/>
          <p:nvPr/>
        </p:nvPicPr>
        <p:blipFill rotWithShape="1">
          <a:blip r:embed="rId2" cstate="print">
            <a:extLst>
              <a:ext uri="{28A0092B-C50C-407E-A947-70E740481C1C}">
                <a14:useLocalDpi xmlns:a14="http://schemas.microsoft.com/office/drawing/2010/main" val="0"/>
              </a:ext>
            </a:extLst>
          </a:blip>
          <a:srcRect r="7476"/>
          <a:stretch/>
        </p:blipFill>
        <p:spPr bwMode="auto">
          <a:xfrm>
            <a:off x="1040418" y="647216"/>
            <a:ext cx="6912768" cy="5616624"/>
          </a:xfrm>
          <a:prstGeom prst="rect">
            <a:avLst/>
          </a:prstGeom>
          <a:noFill/>
          <a:ln>
            <a:noFill/>
          </a:ln>
        </p:spPr>
      </p:pic>
      <p:sp>
        <p:nvSpPr>
          <p:cNvPr id="3" name="Slide Number Placeholder 2">
            <a:extLst>
              <a:ext uri="{FF2B5EF4-FFF2-40B4-BE49-F238E27FC236}">
                <a16:creationId xmlns:a16="http://schemas.microsoft.com/office/drawing/2014/main" xmlns="" id="{F0BAF84A-65BB-C2BC-FECA-23FEFCA159D0}"/>
              </a:ext>
            </a:extLst>
          </p:cNvPr>
          <p:cNvSpPr>
            <a:spLocks noGrp="1"/>
          </p:cNvSpPr>
          <p:nvPr>
            <p:ph type="sldNum" sz="quarter" idx="12"/>
          </p:nvPr>
        </p:nvSpPr>
        <p:spPr/>
        <p:txBody>
          <a:bodyPr/>
          <a:lstStyle/>
          <a:p>
            <a:fld id="{46E5D907-F39F-4740-A185-B892D8DE0C7A}" type="slidenum">
              <a:rPr lang="ar-IQ" smtClean="0"/>
              <a:pPr/>
              <a:t>9</a:t>
            </a:fld>
            <a:endParaRPr lang="ar-IQ"/>
          </a:p>
        </p:txBody>
      </p:sp>
    </p:spTree>
    <p:extLst>
      <p:ext uri="{BB962C8B-B14F-4D97-AF65-F5344CB8AC3E}">
        <p14:creationId xmlns:p14="http://schemas.microsoft.com/office/powerpoint/2010/main" val="9730433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326</TotalTime>
  <Words>1159</Words>
  <Application>Microsoft Office PowerPoint</Application>
  <PresentationFormat>On-screen Show (4:3)</PresentationFormat>
  <Paragraphs>143</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f109</vt:lpstr>
      <vt:lpstr>f30</vt:lpstr>
      <vt:lpstr>Garamond</vt:lpstr>
      <vt:lpstr>Times New Roman</vt:lpstr>
      <vt:lpstr>Wingdings</vt:lpstr>
      <vt:lpstr>Wingdings 3</vt:lpstr>
      <vt:lpstr>Organic</vt:lpstr>
      <vt:lpstr>Antepartum Fetal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fetal status</dc:title>
  <dc:creator>DR.Ahmed Saker 2O11</dc:creator>
  <cp:lastModifiedBy>Shahrzad Mofidi Roochi</cp:lastModifiedBy>
  <cp:revision>56</cp:revision>
  <dcterms:created xsi:type="dcterms:W3CDTF">2020-11-13T10:22:32Z</dcterms:created>
  <dcterms:modified xsi:type="dcterms:W3CDTF">2024-08-26T04:22:01Z</dcterms:modified>
</cp:coreProperties>
</file>